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82" r:id="rId2"/>
    <p:sldId id="501" r:id="rId3"/>
    <p:sldId id="502" r:id="rId4"/>
    <p:sldId id="498" r:id="rId5"/>
    <p:sldId id="503" r:id="rId6"/>
    <p:sldId id="499" r:id="rId7"/>
    <p:sldId id="507" r:id="rId8"/>
    <p:sldId id="381" r:id="rId9"/>
    <p:sldId id="508" r:id="rId10"/>
    <p:sldId id="509" r:id="rId11"/>
    <p:sldId id="500" r:id="rId12"/>
    <p:sldId id="510" r:id="rId13"/>
    <p:sldId id="511" r:id="rId14"/>
    <p:sldId id="512" r:id="rId15"/>
    <p:sldId id="513" r:id="rId16"/>
  </p:sldIdLst>
  <p:sldSz cx="12192000" cy="6858000"/>
  <p:notesSz cx="6858000" cy="9144000"/>
  <p:embeddedFontLst>
    <p:embeddedFont>
      <p:font typeface="Arial Narrow" panose="020B0606020202030204" pitchFamily="34" charset="0"/>
      <p:regular r:id="rId18"/>
      <p:bold r:id="rId19"/>
      <p:italic r:id="rId20"/>
      <p:boldItalic r:id="rId21"/>
    </p:embeddedFont>
    <p:embeddedFont>
      <p:font typeface="Book Antiqua" panose="02040602050305030304" pitchFamily="18" charset="0"/>
      <p:regular r:id="rId22"/>
      <p:bold r:id="rId23"/>
      <p:italic r:id="rId24"/>
      <p:boldItalic r:id="rId25"/>
    </p:embeddedFont>
    <p:embeddedFont>
      <p:font typeface="Cambria" panose="02040503050406030204" pitchFamily="18" charset="0"/>
      <p:regular r:id="rId26"/>
      <p:bold r:id="rId27"/>
      <p:italic r:id="rId28"/>
      <p:boldItalic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CADCB"/>
    <a:srgbClr val="17A810"/>
    <a:srgbClr val="30CFCD"/>
    <a:srgbClr val="E43230"/>
    <a:srgbClr val="CC3300"/>
    <a:srgbClr val="668B06"/>
    <a:srgbClr val="DBB2CB"/>
    <a:srgbClr val="0E73B7"/>
    <a:srgbClr val="E99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4660" autoAdjust="0"/>
  </p:normalViewPr>
  <p:slideViewPr>
    <p:cSldViewPr snapToGrid="0">
      <p:cViewPr varScale="1">
        <p:scale>
          <a:sx n="78" d="100"/>
          <a:sy n="78" d="100"/>
        </p:scale>
        <p:origin x="677"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8</a:t>
            </a:fld>
            <a:endParaRPr lang="en-US"/>
          </a:p>
        </p:txBody>
      </p:sp>
    </p:spTree>
    <p:extLst>
      <p:ext uri="{BB962C8B-B14F-4D97-AF65-F5344CB8AC3E}">
        <p14:creationId xmlns:p14="http://schemas.microsoft.com/office/powerpoint/2010/main" val="31828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6000" r="-4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03376" y="270380"/>
            <a:ext cx="349326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940" y="1756580"/>
            <a:ext cx="1748193" cy="78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99020" y="1589950"/>
            <a:ext cx="11340580" cy="2400657"/>
          </a:xfrm>
          <a:prstGeom prst="rect">
            <a:avLst/>
          </a:prstGeom>
          <a:noFill/>
        </p:spPr>
        <p:txBody>
          <a:bodyPr wrap="square" lIns="91440" tIns="45720" rIns="91440" bIns="45720">
            <a:spAutoFit/>
          </a:bodyPr>
          <a:lstStyle/>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Thể hiện</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a:t>
            </a:r>
            <a:r>
              <a:rPr lang="en-US" sz="5000" b="1" i="1" cap="all">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rPr>
              <a:t>sự trưởng thành</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Của bản thân</a:t>
            </a:r>
          </a:p>
        </p:txBody>
      </p:sp>
      <p:pic>
        <p:nvPicPr>
          <p:cNvPr id="2" name="Picture 2">
            <a:extLst>
              <a:ext uri="{FF2B5EF4-FFF2-40B4-BE49-F238E27FC236}">
                <a16:creationId xmlns:a16="http://schemas.microsoft.com/office/drawing/2014/main" id="{A83D76CA-26B2-0022-8FCD-9523765F9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567" y="3510370"/>
            <a:ext cx="2568260" cy="3515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artoon of a child holding a book&#10;&#10;Description automatically generated">
            <a:extLst>
              <a:ext uri="{FF2B5EF4-FFF2-40B4-BE49-F238E27FC236}">
                <a16:creationId xmlns:a16="http://schemas.microsoft.com/office/drawing/2014/main" id="{C24A34E1-598A-A36E-B7EF-B68931A34F04}"/>
              </a:ext>
            </a:extLst>
          </p:cNvPr>
          <p:cNvPicPr>
            <a:picLocks noChangeAspect="1"/>
          </p:cNvPicPr>
          <p:nvPr/>
        </p:nvPicPr>
        <p:blipFill rotWithShape="1">
          <a:blip r:embed="rId5">
            <a:extLst>
              <a:ext uri="{28A0092B-C50C-407E-A947-70E740481C1C}">
                <a14:useLocalDpi xmlns:a14="http://schemas.microsoft.com/office/drawing/2010/main" val="0"/>
              </a:ext>
            </a:extLst>
          </a:blip>
          <a:srcRect t="11393"/>
          <a:stretch/>
        </p:blipFill>
        <p:spPr>
          <a:xfrm>
            <a:off x="4902560" y="229056"/>
            <a:ext cx="2685171" cy="1756580"/>
          </a:xfrm>
          <a:prstGeom prst="rect">
            <a:avLst/>
          </a:prstGeom>
        </p:spPr>
      </p:pic>
      <p:pic>
        <p:nvPicPr>
          <p:cNvPr id="6" name="Picture 5">
            <a:extLst>
              <a:ext uri="{FF2B5EF4-FFF2-40B4-BE49-F238E27FC236}">
                <a16:creationId xmlns:a16="http://schemas.microsoft.com/office/drawing/2014/main" id="{6ED9D848-5322-82D0-6D21-35BE8A8AAE5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52024" y="4143971"/>
            <a:ext cx="3010616" cy="2419020"/>
          </a:xfrm>
          <a:prstGeom prst="rect">
            <a:avLst/>
          </a:prstGeom>
        </p:spPr>
      </p:pic>
    </p:spTree>
    <p:extLst>
      <p:ext uri="{BB962C8B-B14F-4D97-AF65-F5344CB8AC3E}">
        <p14:creationId xmlns:p14="http://schemas.microsoft.com/office/powerpoint/2010/main" val="7138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62871"/>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415290" y="6293"/>
            <a:ext cx="11510491" cy="947814"/>
            <a:chOff x="4440045" y="45605"/>
            <a:chExt cx="7921827" cy="15798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440045" y="84191"/>
              <a:ext cx="7921827"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4685652" y="45605"/>
              <a:ext cx="7465650" cy="1487708"/>
            </a:xfrm>
            <a:prstGeom prst="rect">
              <a:avLst/>
            </a:prstGeom>
            <a:noFill/>
          </p:spPr>
          <p:txBody>
            <a:bodyPr wrap="square" rtlCol="0">
              <a:spAutoFit/>
            </a:bodyPr>
            <a:lstStyle/>
            <a:p>
              <a:pPr algn="ctr"/>
              <a:r>
                <a:rPr lang="en-US" sz="2600" b="1">
                  <a:solidFill>
                    <a:schemeClr val="bg1"/>
                  </a:solidFill>
                  <a:latin typeface="Cambria" pitchFamily="18" charset="0"/>
                  <a:cs typeface="Arial" panose="020B0604020202020204" pitchFamily="34" charset="0"/>
                </a:rPr>
                <a:t>Hoạt động 1: Thảo luận cách thể hiện trách nhiệm, sự trung thực khi tuân thủ những nội quy, quy định của pháp luật trong đời sống</a:t>
              </a:r>
              <a:endParaRPr lang="vi-VN" sz="2600" b="1">
                <a:solidFill>
                  <a:schemeClr val="bg1"/>
                </a:solidFill>
                <a:latin typeface="Cambria" pitchFamily="18" charset="0"/>
                <a:cs typeface="Arial" panose="020B0604020202020204" pitchFamily="34" charset="0"/>
              </a:endParaRP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pic>
        <p:nvPicPr>
          <p:cNvPr id="16" name="Picture 2" descr="http://thquangtrung.hoankiem.edu.vn/upload/29321/fck/files/5(1).png">
            <a:extLst>
              <a:ext uri="{FF2B5EF4-FFF2-40B4-BE49-F238E27FC236}">
                <a16:creationId xmlns:a16="http://schemas.microsoft.com/office/drawing/2014/main" id="{E9666DC1-FD59-92EC-BBA8-CB3BFE7D03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9728" y="1389471"/>
            <a:ext cx="2669839" cy="1887907"/>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4">
            <a:extLst>
              <a:ext uri="{FF2B5EF4-FFF2-40B4-BE49-F238E27FC236}">
                <a16:creationId xmlns:a16="http://schemas.microsoft.com/office/drawing/2014/main" id="{FF479FB3-1AD5-A7B3-330D-EA2416B66060}"/>
              </a:ext>
            </a:extLst>
          </p:cNvPr>
          <p:cNvSpPr/>
          <p:nvPr/>
        </p:nvSpPr>
        <p:spPr>
          <a:xfrm>
            <a:off x="8039665" y="1670470"/>
            <a:ext cx="3271346" cy="386405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4F57EB33-4D51-0AEB-469D-6A78B6A45DB6}"/>
              </a:ext>
            </a:extLst>
          </p:cNvPr>
          <p:cNvSpPr txBox="1"/>
          <p:nvPr/>
        </p:nvSpPr>
        <p:spPr>
          <a:xfrm>
            <a:off x="7972857" y="2382559"/>
            <a:ext cx="3363833" cy="2092881"/>
          </a:xfrm>
          <a:prstGeom prst="rect">
            <a:avLst/>
          </a:prstGeom>
          <a:noFill/>
        </p:spPr>
        <p:txBody>
          <a:bodyPr wrap="square" rtlCol="0">
            <a:spAutoFit/>
          </a:bodyPr>
          <a:lstStyle/>
          <a:p>
            <a:pPr lvl="0" algn="ctr"/>
            <a:r>
              <a:rPr lang="vi-VN" sz="2600" b="1" i="1">
                <a:solidFill>
                  <a:srgbClr val="002060"/>
                </a:solidFill>
                <a:latin typeface="Cambria" panose="02040503050406030204" pitchFamily="18" charset="0"/>
                <a:ea typeface="Cambria" panose="02040503050406030204" pitchFamily="18" charset="0"/>
              </a:rPr>
              <a:t>Hãy chỉ ra mối quan hệ giữa sự trung thực với việc tuân thủ quy định của pháp luật.</a:t>
            </a:r>
          </a:p>
        </p:txBody>
      </p:sp>
      <p:sp>
        <p:nvSpPr>
          <p:cNvPr id="19" name="Rounded Rectangle 16">
            <a:extLst>
              <a:ext uri="{FF2B5EF4-FFF2-40B4-BE49-F238E27FC236}">
                <a16:creationId xmlns:a16="http://schemas.microsoft.com/office/drawing/2014/main" id="{2815A1EC-8F9B-5BFB-3A86-72E966B53FA9}"/>
              </a:ext>
            </a:extLst>
          </p:cNvPr>
          <p:cNvSpPr/>
          <p:nvPr/>
        </p:nvSpPr>
        <p:spPr>
          <a:xfrm>
            <a:off x="8122877" y="1562430"/>
            <a:ext cx="3122140"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 2</a:t>
            </a:r>
          </a:p>
        </p:txBody>
      </p:sp>
      <p:sp>
        <p:nvSpPr>
          <p:cNvPr id="20" name="Rounded Rectangle 18">
            <a:extLst>
              <a:ext uri="{FF2B5EF4-FFF2-40B4-BE49-F238E27FC236}">
                <a16:creationId xmlns:a16="http://schemas.microsoft.com/office/drawing/2014/main" id="{5E282CF1-D762-1C89-29F7-F84D89024FC4}"/>
              </a:ext>
            </a:extLst>
          </p:cNvPr>
          <p:cNvSpPr/>
          <p:nvPr/>
        </p:nvSpPr>
        <p:spPr>
          <a:xfrm>
            <a:off x="936331" y="1670468"/>
            <a:ext cx="3271346" cy="386405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2940D493-FAF4-260D-2BA4-05A378B3D699}"/>
              </a:ext>
            </a:extLst>
          </p:cNvPr>
          <p:cNvSpPr txBox="1"/>
          <p:nvPr/>
        </p:nvSpPr>
        <p:spPr>
          <a:xfrm>
            <a:off x="898696" y="2329084"/>
            <a:ext cx="3363833" cy="2893100"/>
          </a:xfrm>
          <a:prstGeom prst="rect">
            <a:avLst/>
          </a:prstGeom>
          <a:noFill/>
        </p:spPr>
        <p:txBody>
          <a:bodyPr wrap="square" rtlCol="0">
            <a:spAutoFit/>
          </a:bodyPr>
          <a:lstStyle/>
          <a:p>
            <a:pPr lvl="0" algn="ctr"/>
            <a:r>
              <a:rPr lang="vi-VN" sz="2600" b="1" i="1">
                <a:solidFill>
                  <a:srgbClr val="002060"/>
                </a:solidFill>
                <a:latin typeface="Cambria" panose="02040503050406030204" pitchFamily="18" charset="0"/>
                <a:ea typeface="Cambria" panose="02040503050406030204" pitchFamily="18" charset="0"/>
              </a:rPr>
              <a:t>Hãy thảo luận và đưa ra cách thể hiện trách nhiệm, sự trung thực khi tuân thủ những nội quy, quy định của pháp luật trong đời sống.</a:t>
            </a:r>
          </a:p>
        </p:txBody>
      </p:sp>
      <p:sp>
        <p:nvSpPr>
          <p:cNvPr id="22" name="Rounded Rectangle 20">
            <a:extLst>
              <a:ext uri="{FF2B5EF4-FFF2-40B4-BE49-F238E27FC236}">
                <a16:creationId xmlns:a16="http://schemas.microsoft.com/office/drawing/2014/main" id="{5059CF6E-22A4-72A7-513D-05157F1818A5}"/>
              </a:ext>
            </a:extLst>
          </p:cNvPr>
          <p:cNvSpPr/>
          <p:nvPr/>
        </p:nvSpPr>
        <p:spPr>
          <a:xfrm>
            <a:off x="1019543" y="1562430"/>
            <a:ext cx="3122140"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 1</a:t>
            </a:r>
          </a:p>
        </p:txBody>
      </p:sp>
      <p:pic>
        <p:nvPicPr>
          <p:cNvPr id="23" name="Picture 22">
            <a:extLst>
              <a:ext uri="{FF2B5EF4-FFF2-40B4-BE49-F238E27FC236}">
                <a16:creationId xmlns:a16="http://schemas.microsoft.com/office/drawing/2014/main" id="{19E3D43D-8E5B-09DD-5DF0-EE7BAE06A8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2421" y="2709503"/>
            <a:ext cx="3132195" cy="2825024"/>
          </a:xfrm>
          <a:prstGeom prst="rect">
            <a:avLst/>
          </a:prstGeom>
        </p:spPr>
      </p:pic>
    </p:spTree>
    <p:extLst>
      <p:ext uri="{BB962C8B-B14F-4D97-AF65-F5344CB8AC3E}">
        <p14:creationId xmlns:p14="http://schemas.microsoft.com/office/powerpoint/2010/main" val="12941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animBg="1"/>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11790" y="190739"/>
            <a:ext cx="555800" cy="732839"/>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Rounded Rectangle 27">
            <a:extLst>
              <a:ext uri="{FF2B5EF4-FFF2-40B4-BE49-F238E27FC236}">
                <a16:creationId xmlns:a16="http://schemas.microsoft.com/office/drawing/2014/main" id="{685D1CED-9D13-A886-50FB-F7014433799C}"/>
              </a:ext>
            </a:extLst>
          </p:cNvPr>
          <p:cNvSpPr/>
          <p:nvPr/>
        </p:nvSpPr>
        <p:spPr>
          <a:xfrm>
            <a:off x="760597" y="426719"/>
            <a:ext cx="5108950" cy="5586653"/>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latin typeface="Times New Roman" panose="02020603050405020304" pitchFamily="18" charset="0"/>
              <a:ea typeface="Cambria Math" pitchFamily="18" charset="0"/>
              <a:cs typeface="Times New Roman" panose="02020603050405020304" pitchFamily="18" charset="0"/>
            </a:endParaRPr>
          </a:p>
        </p:txBody>
      </p:sp>
      <p:sp>
        <p:nvSpPr>
          <p:cNvPr id="4" name="Rounded Rectangle 29">
            <a:extLst>
              <a:ext uri="{FF2B5EF4-FFF2-40B4-BE49-F238E27FC236}">
                <a16:creationId xmlns:a16="http://schemas.microsoft.com/office/drawing/2014/main" id="{2ED1F5FE-7C60-F5F5-C40A-1EF990A07E8A}"/>
              </a:ext>
            </a:extLst>
          </p:cNvPr>
          <p:cNvSpPr/>
          <p:nvPr/>
        </p:nvSpPr>
        <p:spPr>
          <a:xfrm>
            <a:off x="819772" y="507999"/>
            <a:ext cx="4925271" cy="129761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latin typeface="Times New Roman" panose="02020603050405020304" pitchFamily="18" charset="0"/>
                <a:ea typeface="Cambria Math" pitchFamily="18" charset="0"/>
                <a:cs typeface="Times New Roman" panose="02020603050405020304" pitchFamily="18" charset="0"/>
              </a:rPr>
              <a:t>Cách thể hiện trách nhiệm khi tuân thủ những nội quy, quy định của pháp luật trong đời sống</a:t>
            </a:r>
            <a:endParaRPr lang="en-US" sz="2400" b="1" dirty="0">
              <a:latin typeface="Times New Roman" panose="02020603050405020304" pitchFamily="18" charset="0"/>
              <a:ea typeface="Cambria Math" pitchFamily="18" charset="0"/>
              <a:cs typeface="Times New Roman" panose="02020603050405020304" pitchFamily="18" charset="0"/>
            </a:endParaRPr>
          </a:p>
        </p:txBody>
      </p:sp>
      <p:sp>
        <p:nvSpPr>
          <p:cNvPr id="7" name="Rounded Rectangle 36">
            <a:extLst>
              <a:ext uri="{FF2B5EF4-FFF2-40B4-BE49-F238E27FC236}">
                <a16:creationId xmlns:a16="http://schemas.microsoft.com/office/drawing/2014/main" id="{B5815215-5FDD-D454-F8F3-884CAA365D18}"/>
              </a:ext>
            </a:extLst>
          </p:cNvPr>
          <p:cNvSpPr/>
          <p:nvPr/>
        </p:nvSpPr>
        <p:spPr>
          <a:xfrm>
            <a:off x="6498306" y="426720"/>
            <a:ext cx="5108950" cy="5586653"/>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latin typeface="Times New Roman" panose="02020603050405020304" pitchFamily="18" charset="0"/>
              <a:ea typeface="Cambria Math" pitchFamily="18" charset="0"/>
              <a:cs typeface="Times New Roman" panose="02020603050405020304" pitchFamily="18" charset="0"/>
            </a:endParaRPr>
          </a:p>
        </p:txBody>
      </p:sp>
      <p:sp>
        <p:nvSpPr>
          <p:cNvPr id="8" name="Rounded Rectangle 38">
            <a:extLst>
              <a:ext uri="{FF2B5EF4-FFF2-40B4-BE49-F238E27FC236}">
                <a16:creationId xmlns:a16="http://schemas.microsoft.com/office/drawing/2014/main" id="{56BB6D71-94D8-3B7F-20F4-27AC35A4E68D}"/>
              </a:ext>
            </a:extLst>
          </p:cNvPr>
          <p:cNvSpPr/>
          <p:nvPr/>
        </p:nvSpPr>
        <p:spPr>
          <a:xfrm>
            <a:off x="6677386" y="508000"/>
            <a:ext cx="4761190" cy="1297613"/>
          </a:xfrm>
          <a:prstGeom prst="roundRect">
            <a:avLst/>
          </a:prstGeom>
          <a:solidFill>
            <a:srgbClr val="3A1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latin typeface="Times New Roman" panose="02020603050405020304" pitchFamily="18" charset="0"/>
                <a:ea typeface="Cambria Math" pitchFamily="18" charset="0"/>
                <a:cs typeface="Times New Roman" panose="02020603050405020304" pitchFamily="18" charset="0"/>
              </a:rPr>
              <a:t>Cách thể hiện sự trung thực khi tuân thủ nội quy, quy định</a:t>
            </a:r>
            <a:endParaRPr lang="en-US" sz="2400" b="1" dirty="0">
              <a:latin typeface="Times New Roman" panose="02020603050405020304" pitchFamily="18" charset="0"/>
              <a:ea typeface="Cambria Math"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9D172ED-2524-A8B7-5F31-BE678FA6AAFB}"/>
              </a:ext>
            </a:extLst>
          </p:cNvPr>
          <p:cNvSpPr txBox="1"/>
          <p:nvPr/>
        </p:nvSpPr>
        <p:spPr>
          <a:xfrm>
            <a:off x="852436" y="2039658"/>
            <a:ext cx="4925272" cy="3046988"/>
          </a:xfrm>
          <a:prstGeom prst="rect">
            <a:avLst/>
          </a:prstGeom>
          <a:noFill/>
        </p:spPr>
        <p:txBody>
          <a:bodyPr wrap="square" rtlCol="0">
            <a:spAutoFit/>
          </a:bodyPr>
          <a:lstStyle/>
          <a:p>
            <a:pPr lvl="0" algn="just"/>
            <a:r>
              <a:rPr lang="en-US" sz="2400" b="1">
                <a:solidFill>
                  <a:srgbClr val="002060"/>
                </a:solidFill>
                <a:latin typeface="Times New Roman" panose="02020603050405020304" pitchFamily="18" charset="0"/>
                <a:ea typeface="Cambria Math" pitchFamily="18" charset="0"/>
                <a:cs typeface="Times New Roman" panose="02020603050405020304" pitchFamily="18" charset="0"/>
              </a:rPr>
              <a:t>- Tìm hiểu các quy định về hành vi, lời nói, việc làm,... đối với mỗi công dân khi tham gia hoạt động.</a:t>
            </a:r>
          </a:p>
          <a:p>
            <a:pPr lvl="0" algn="just"/>
            <a:r>
              <a:rPr lang="en-US" sz="2400" b="1">
                <a:solidFill>
                  <a:srgbClr val="002060"/>
                </a:solidFill>
                <a:latin typeface="Times New Roman" panose="02020603050405020304" pitchFamily="18" charset="0"/>
                <a:ea typeface="Cambria Math" pitchFamily="18" charset="0"/>
                <a:cs typeface="Times New Roman" panose="02020603050405020304" pitchFamily="18" charset="0"/>
              </a:rPr>
              <a:t>- Chỉ ra hậu quả của hành vi vi phạm pháp luật.</a:t>
            </a:r>
          </a:p>
          <a:p>
            <a:pPr lvl="0" algn="just"/>
            <a:r>
              <a:rPr lang="en-US" sz="2400" b="1">
                <a:solidFill>
                  <a:srgbClr val="002060"/>
                </a:solidFill>
                <a:latin typeface="Times New Roman" panose="02020603050405020304" pitchFamily="18" charset="0"/>
                <a:ea typeface="Cambria Math" pitchFamily="18" charset="0"/>
                <a:cs typeface="Times New Roman" panose="02020603050405020304" pitchFamily="18" charset="0"/>
              </a:rPr>
              <a:t>- Hiểu rõ việc tuân thủ nội quy, quy định của pháp luật là trách nhiệm của mỗi công dân.</a:t>
            </a:r>
          </a:p>
        </p:txBody>
      </p:sp>
      <p:sp>
        <p:nvSpPr>
          <p:cNvPr id="10" name="TextBox 9">
            <a:extLst>
              <a:ext uri="{FF2B5EF4-FFF2-40B4-BE49-F238E27FC236}">
                <a16:creationId xmlns:a16="http://schemas.microsoft.com/office/drawing/2014/main" id="{32A42561-9D8E-43B8-8DBB-44D202704E02}"/>
              </a:ext>
            </a:extLst>
          </p:cNvPr>
          <p:cNvSpPr txBox="1"/>
          <p:nvPr/>
        </p:nvSpPr>
        <p:spPr>
          <a:xfrm>
            <a:off x="6590145" y="2039658"/>
            <a:ext cx="4925272" cy="2308324"/>
          </a:xfrm>
          <a:prstGeom prst="rect">
            <a:avLst/>
          </a:prstGeom>
          <a:noFill/>
        </p:spPr>
        <p:txBody>
          <a:bodyPr wrap="square" rtlCol="0">
            <a:spAutoFit/>
          </a:bodyPr>
          <a:lstStyle/>
          <a:p>
            <a:pPr lvl="0" algn="just"/>
            <a:r>
              <a:rPr lang="en-US" sz="2400" b="1">
                <a:solidFill>
                  <a:srgbClr val="002060"/>
                </a:solidFill>
                <a:latin typeface="Times New Roman" panose="02020603050405020304" pitchFamily="18" charset="0"/>
                <a:ea typeface="Cambria Math" pitchFamily="18" charset="0"/>
                <a:cs typeface="Times New Roman" panose="02020603050405020304" pitchFamily="18" charset="0"/>
              </a:rPr>
              <a:t>- Tìm hiểu để nắm rõ các nội quy, quy định.</a:t>
            </a:r>
          </a:p>
          <a:p>
            <a:pPr lvl="0" algn="just"/>
            <a:r>
              <a:rPr lang="en-US" sz="2400" b="1">
                <a:solidFill>
                  <a:srgbClr val="002060"/>
                </a:solidFill>
                <a:latin typeface="Times New Roman" panose="02020603050405020304" pitchFamily="18" charset="0"/>
                <a:ea typeface="Cambria Math" pitchFamily="18" charset="0"/>
                <a:cs typeface="Times New Roman" panose="02020603050405020304" pitchFamily="18" charset="0"/>
              </a:rPr>
              <a:t>- Tự giác thực hiện các nội quy, quy định.</a:t>
            </a:r>
          </a:p>
          <a:p>
            <a:pPr lvl="0" algn="just"/>
            <a:r>
              <a:rPr lang="en-US" sz="2400" b="1">
                <a:solidFill>
                  <a:srgbClr val="002060"/>
                </a:solidFill>
                <a:latin typeface="Times New Roman" panose="02020603050405020304" pitchFamily="18" charset="0"/>
                <a:ea typeface="Cambria Math" pitchFamily="18" charset="0"/>
                <a:cs typeface="Times New Roman" panose="02020603050405020304" pitchFamily="18" charset="0"/>
              </a:rPr>
              <a:t>- Dám chịu trách nhiệm nếu làm sai, không đổ lỗi. </a:t>
            </a:r>
          </a:p>
        </p:txBody>
      </p:sp>
    </p:spTree>
    <p:extLst>
      <p:ext uri="{BB962C8B-B14F-4D97-AF65-F5344CB8AC3E}">
        <p14:creationId xmlns:p14="http://schemas.microsoft.com/office/powerpoint/2010/main" val="378965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3" name="Rounded Rectangle 29">
            <a:extLst>
              <a:ext uri="{FF2B5EF4-FFF2-40B4-BE49-F238E27FC236}">
                <a16:creationId xmlns:a16="http://schemas.microsoft.com/office/drawing/2014/main" id="{88D1392F-5DF5-471F-3C83-6FF531EAD728}"/>
              </a:ext>
            </a:extLst>
          </p:cNvPr>
          <p:cNvSpPr/>
          <p:nvPr/>
        </p:nvSpPr>
        <p:spPr>
          <a:xfrm>
            <a:off x="455351" y="141790"/>
            <a:ext cx="11355461" cy="70149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latin typeface="Times New Roman" panose="02020603050405020304" pitchFamily="18" charset="0"/>
                <a:ea typeface="Cambria" panose="02040503050406030204" pitchFamily="18" charset="0"/>
                <a:cs typeface="Times New Roman" panose="02020603050405020304" pitchFamily="18" charset="0"/>
              </a:rPr>
              <a:t>Mối quan hệ giữa trung thực với tuân thủ quy định của pháp luật</a:t>
            </a:r>
            <a:endParaRPr lang="en-US" sz="2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D58449C-BB4F-2BE7-497F-9B78B79B621F}"/>
              </a:ext>
            </a:extLst>
          </p:cNvPr>
          <p:cNvSpPr/>
          <p:nvPr/>
        </p:nvSpPr>
        <p:spPr>
          <a:xfrm>
            <a:off x="445275" y="1076355"/>
            <a:ext cx="11355461" cy="5293757"/>
          </a:xfrm>
          <a:prstGeom prst="rect">
            <a:avLst/>
          </a:prstGeom>
          <a:noFill/>
        </p:spPr>
        <p:txBody>
          <a:bodyPr wrap="square">
            <a:spAutoFit/>
          </a:bodyPr>
          <a:lstStyle/>
          <a:p>
            <a:pPr marL="342900" indent="-342900" algn="just">
              <a:buFont typeface="Wingdings" panose="05000000000000000000" pitchFamily="2" charset="2"/>
              <a:buChar char="§"/>
            </a:pPr>
            <a:r>
              <a:rPr lang="vi-VN" sz="2600">
                <a:solidFill>
                  <a:schemeClr val="tx1">
                    <a:lumMod val="95000"/>
                    <a:lumOff val="5000"/>
                  </a:schemeClr>
                </a:solidFill>
                <a:latin typeface="Times New Roman" pitchFamily="18" charset="0"/>
                <a:cs typeface="Times New Roman" pitchFamily="18" charset="0"/>
              </a:rPr>
              <a:t>Quy định của pháp luật đặt ra giúp mỗi người trong xã hội có trách nhiệm tuân thủ những quy định chung. Ngoài ra, giá trị đạo đức xã hội được hình thành trong mỗi cá nhân cũng giúp họ sống theo theo chuẩn mực xã hội. Sự trung thực là giá trị đạo đức giúp</a:t>
            </a:r>
            <a:r>
              <a:rPr lang="en-US" sz="2600">
                <a:solidFill>
                  <a:schemeClr val="tx1">
                    <a:lumMod val="95000"/>
                    <a:lumOff val="5000"/>
                  </a:schemeClr>
                </a:solidFill>
                <a:latin typeface="Times New Roman" pitchFamily="18" charset="0"/>
                <a:cs typeface="Times New Roman" pitchFamily="18" charset="0"/>
              </a:rPr>
              <a:t> </a:t>
            </a:r>
            <a:r>
              <a:rPr lang="vi-VN" sz="2600">
                <a:solidFill>
                  <a:schemeClr val="tx1">
                    <a:lumMod val="95000"/>
                    <a:lumOff val="5000"/>
                  </a:schemeClr>
                </a:solidFill>
                <a:latin typeface="Times New Roman" pitchFamily="18" charset="0"/>
                <a:cs typeface="Times New Roman" pitchFamily="18" charset="0"/>
              </a:rPr>
              <a:t>mỗi cá nhân tự nguyện, tự giác thực hiện các nội quy, quy định, chuẩn mực mà không cần sự giám sát, nhắc nhở. </a:t>
            </a:r>
          </a:p>
          <a:p>
            <a:pPr marL="342900" indent="-342900" algn="just">
              <a:buFont typeface="Wingdings" panose="05000000000000000000" pitchFamily="2" charset="2"/>
              <a:buChar char="§"/>
            </a:pPr>
            <a:r>
              <a:rPr lang="vi-VN" sz="2600">
                <a:solidFill>
                  <a:schemeClr val="tx1">
                    <a:lumMod val="95000"/>
                    <a:lumOff val="5000"/>
                  </a:schemeClr>
                </a:solidFill>
                <a:latin typeface="Times New Roman" pitchFamily="18" charset="0"/>
                <a:cs typeface="Times New Roman" pitchFamily="18" charset="0"/>
              </a:rPr>
              <a:t>Người không trung thực thường tìm cách “lách luật” để thực hiện những ý đồ riêng của mình, không vì lợi ích chung, lợi ích xã hội.</a:t>
            </a:r>
          </a:p>
          <a:p>
            <a:pPr marL="342900" indent="-342900" algn="just">
              <a:buFont typeface="Wingdings" panose="05000000000000000000" pitchFamily="2" charset="2"/>
              <a:buChar char="§"/>
            </a:pPr>
            <a:r>
              <a:rPr lang="vi-VN" sz="2600">
                <a:solidFill>
                  <a:schemeClr val="tx1">
                    <a:lumMod val="95000"/>
                    <a:lumOff val="5000"/>
                  </a:schemeClr>
                </a:solidFill>
                <a:latin typeface="Times New Roman" pitchFamily="18" charset="0"/>
                <a:cs typeface="Times New Roman" pitchFamily="18" charset="0"/>
              </a:rPr>
              <a:t>Như vậy, người trung thực luôn tuân thủ luật pháp và cố gắng làm đúng; nếu vi phạm vì chưa hiểu biết đầy đủ thì người trung thực sẵn sàng nhận hình phạt. </a:t>
            </a:r>
          </a:p>
          <a:p>
            <a:pPr marL="342900" indent="-342900" algn="just">
              <a:buFont typeface="Wingdings" panose="05000000000000000000" pitchFamily="2" charset="2"/>
              <a:buChar char="§"/>
            </a:pPr>
            <a:r>
              <a:rPr lang="vi-VN" sz="2600">
                <a:solidFill>
                  <a:schemeClr val="tx1">
                    <a:lumMod val="95000"/>
                    <a:lumOff val="5000"/>
                  </a:schemeClr>
                </a:solidFill>
                <a:latin typeface="Times New Roman" pitchFamily="18" charset="0"/>
                <a:cs typeface="Times New Roman" pitchFamily="18" charset="0"/>
              </a:rPr>
              <a:t>Người không trung thực thi luôn tìm cách che đậy hành vi vi phạm và còn cố tình vi phạm vì lợi ích riêng.</a:t>
            </a:r>
          </a:p>
          <a:p>
            <a:pPr marL="342900" indent="-342900" algn="just">
              <a:buFont typeface="Wingdings" panose="05000000000000000000" pitchFamily="2" charset="2"/>
              <a:buChar char="§"/>
            </a:pPr>
            <a:r>
              <a:rPr lang="vi-VN" sz="2600">
                <a:solidFill>
                  <a:schemeClr val="tx1">
                    <a:lumMod val="95000"/>
                    <a:lumOff val="5000"/>
                  </a:schemeClr>
                </a:solidFill>
                <a:latin typeface="Times New Roman" pitchFamily="18" charset="0"/>
                <a:cs typeface="Times New Roman" pitchFamily="18" charset="0"/>
              </a:rPr>
              <a:t>Hiểu biết luật, hiểu biết giới hạn của hành vi thì chúng ta có tự do trong hành động (tự do trong giới hạn cho phép).</a:t>
            </a:r>
          </a:p>
        </p:txBody>
      </p:sp>
    </p:spTree>
    <p:extLst>
      <p:ext uri="{BB962C8B-B14F-4D97-AF65-F5344CB8AC3E}">
        <p14:creationId xmlns:p14="http://schemas.microsoft.com/office/powerpoint/2010/main" val="361451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dow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wipe(down)">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wipe(down)">
                                      <p:cBhvr>
                                        <p:cTn id="32" dur="500"/>
                                        <p:tgtEl>
                                          <p:spTgt spid="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wipe(down)">
                                      <p:cBhvr>
                                        <p:cTn id="3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62871"/>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415290" y="6293"/>
            <a:ext cx="11510491" cy="947814"/>
            <a:chOff x="4440045" y="45605"/>
            <a:chExt cx="7921827" cy="15798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440045" y="84191"/>
              <a:ext cx="7921827"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4685652" y="45605"/>
              <a:ext cx="7465650" cy="1487708"/>
            </a:xfrm>
            <a:prstGeom prst="rect">
              <a:avLst/>
            </a:prstGeom>
            <a:noFill/>
          </p:spPr>
          <p:txBody>
            <a:bodyPr wrap="square" rtlCol="0">
              <a:spAutoFit/>
            </a:bodyPr>
            <a:lstStyle/>
            <a:p>
              <a:pPr algn="ctr"/>
              <a:r>
                <a:rPr lang="en-US" sz="2600" b="1">
                  <a:solidFill>
                    <a:schemeClr val="bg1"/>
                  </a:solidFill>
                  <a:latin typeface="Cambria" pitchFamily="18" charset="0"/>
                  <a:cs typeface="Arial" panose="020B0604020202020204" pitchFamily="34" charset="0"/>
                </a:rPr>
                <a:t>Hoạt động 2: Đóng vai thể hiện tính trách nhiệm, sự trung thực trong việc tuân thủ nội quy, quy định của pháp luật trong những tình huống</a:t>
              </a:r>
              <a:endParaRPr lang="vi-VN" sz="2600" b="1">
                <a:solidFill>
                  <a:schemeClr val="bg1"/>
                </a:solidFill>
                <a:latin typeface="Cambria" pitchFamily="18" charset="0"/>
                <a:cs typeface="Arial" panose="020B0604020202020204" pitchFamily="34" charset="0"/>
              </a:endParaRP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sp>
        <p:nvSpPr>
          <p:cNvPr id="39" name="Rounded Rectangle 7">
            <a:extLst>
              <a:ext uri="{FF2B5EF4-FFF2-40B4-BE49-F238E27FC236}">
                <a16:creationId xmlns:a16="http://schemas.microsoft.com/office/drawing/2014/main" id="{4B989074-F875-3E60-7441-53CF007624A2}"/>
              </a:ext>
            </a:extLst>
          </p:cNvPr>
          <p:cNvSpPr/>
          <p:nvPr/>
        </p:nvSpPr>
        <p:spPr>
          <a:xfrm>
            <a:off x="704683" y="1427494"/>
            <a:ext cx="10782634" cy="234829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EBB3D823-8539-CBBB-99CF-B70DBD6C3F1A}"/>
              </a:ext>
            </a:extLst>
          </p:cNvPr>
          <p:cNvSpPr txBox="1"/>
          <p:nvPr/>
        </p:nvSpPr>
        <p:spPr>
          <a:xfrm>
            <a:off x="892822" y="1774811"/>
            <a:ext cx="10502173" cy="1938992"/>
          </a:xfrm>
          <a:prstGeom prst="rect">
            <a:avLst/>
          </a:prstGeom>
          <a:noFill/>
        </p:spPr>
        <p:txBody>
          <a:bodyPr wrap="square" rtlCol="0">
            <a:spAutoFit/>
          </a:bodyPr>
          <a:lstStyle/>
          <a:p>
            <a:pPr lvl="0" algn="just"/>
            <a:r>
              <a:rPr lang="vi-VN" sz="2400" i="1">
                <a:solidFill>
                  <a:srgbClr val="002060"/>
                </a:solidFill>
                <a:latin typeface="Times New Roman" pitchFamily="18" charset="0"/>
                <a:cs typeface="Times New Roman" pitchFamily="18" charset="0"/>
              </a:rPr>
              <a:t>M và N là hai người bạn thân trong lớp. M khá gương mẫu trong học tập và đạt kết quả cao, còn N chưa tập trung học tập và kết quả chưa cao. Hôm nay, trong giờ kiểm tra Toán, N loay hoay chưa làm xong bài và nhìn sang M như cầu cứu. M đã làm xong bài của mình và cũng chưa biết hỗ trợ N thế nào. Em sẽ làm gì nếu là M hoặc là N?</a:t>
            </a:r>
          </a:p>
        </p:txBody>
      </p:sp>
      <p:sp>
        <p:nvSpPr>
          <p:cNvPr id="41" name="Rounded Rectangle 9">
            <a:extLst>
              <a:ext uri="{FF2B5EF4-FFF2-40B4-BE49-F238E27FC236}">
                <a16:creationId xmlns:a16="http://schemas.microsoft.com/office/drawing/2014/main" id="{DCDFAAC8-486A-6C51-8127-899BBC578697}"/>
              </a:ext>
            </a:extLst>
          </p:cNvPr>
          <p:cNvSpPr/>
          <p:nvPr/>
        </p:nvSpPr>
        <p:spPr>
          <a:xfrm>
            <a:off x="554648" y="1177177"/>
            <a:ext cx="4505032" cy="549080"/>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1,2 – Tình huống 1</a:t>
            </a:r>
          </a:p>
        </p:txBody>
      </p:sp>
      <p:sp>
        <p:nvSpPr>
          <p:cNvPr id="42" name="Rounded Rectangle 10">
            <a:extLst>
              <a:ext uri="{FF2B5EF4-FFF2-40B4-BE49-F238E27FC236}">
                <a16:creationId xmlns:a16="http://schemas.microsoft.com/office/drawing/2014/main" id="{0BC7BA3D-106A-839D-0377-3B31BAB83B04}"/>
              </a:ext>
            </a:extLst>
          </p:cNvPr>
          <p:cNvSpPr/>
          <p:nvPr/>
        </p:nvSpPr>
        <p:spPr>
          <a:xfrm>
            <a:off x="718328" y="4251688"/>
            <a:ext cx="10762833" cy="1672975"/>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CE8AE0D3-CAD7-ABA8-0EAE-927B1A853A64}"/>
              </a:ext>
            </a:extLst>
          </p:cNvPr>
          <p:cNvSpPr txBox="1"/>
          <p:nvPr/>
        </p:nvSpPr>
        <p:spPr>
          <a:xfrm>
            <a:off x="892823" y="4550451"/>
            <a:ext cx="10502172" cy="830997"/>
          </a:xfrm>
          <a:prstGeom prst="rect">
            <a:avLst/>
          </a:prstGeom>
          <a:noFill/>
        </p:spPr>
        <p:txBody>
          <a:bodyPr wrap="square" rtlCol="0">
            <a:spAutoFit/>
          </a:bodyPr>
          <a:lstStyle/>
          <a:p>
            <a:pPr lvl="0" algn="just"/>
            <a:r>
              <a:rPr lang="vi-VN" sz="2400" i="1">
                <a:solidFill>
                  <a:srgbClr val="002060"/>
                </a:solidFill>
                <a:latin typeface="Times New Roman" pitchFamily="18" charset="0"/>
                <a:cs typeface="Times New Roman" pitchFamily="18" charset="0"/>
              </a:rPr>
              <a:t>K là người đam mê tốc độ. P là bạn thân của K. P biết thứ Bảy này K sẽ tham gia nhóm đua xe. Nếu là P, em sẽ làm gì để có thể ngăn chặn hành vi đua xe của K?</a:t>
            </a:r>
          </a:p>
        </p:txBody>
      </p:sp>
      <p:sp>
        <p:nvSpPr>
          <p:cNvPr id="44" name="Rounded Rectangle 12">
            <a:extLst>
              <a:ext uri="{FF2B5EF4-FFF2-40B4-BE49-F238E27FC236}">
                <a16:creationId xmlns:a16="http://schemas.microsoft.com/office/drawing/2014/main" id="{4F04359D-4E0C-F751-1C17-DC9D1DB12ECC}"/>
              </a:ext>
            </a:extLst>
          </p:cNvPr>
          <p:cNvSpPr/>
          <p:nvPr/>
        </p:nvSpPr>
        <p:spPr>
          <a:xfrm>
            <a:off x="6431280" y="4001371"/>
            <a:ext cx="4867897" cy="549080"/>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3,4 - Tình huống 2</a:t>
            </a:r>
          </a:p>
        </p:txBody>
      </p:sp>
    </p:spTree>
    <p:extLst>
      <p:ext uri="{BB962C8B-B14F-4D97-AF65-F5344CB8AC3E}">
        <p14:creationId xmlns:p14="http://schemas.microsoft.com/office/powerpoint/2010/main" val="202674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arn(inVertical)">
                                      <p:cBhvr>
                                        <p:cTn id="26" dur="500"/>
                                        <p:tgtEl>
                                          <p:spTgt spid="4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animBg="1"/>
      <p:bldP spid="42" grpId="0" animBg="1"/>
      <p:bldP spid="43" grpId="0"/>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184501" y="537544"/>
            <a:ext cx="570619" cy="3860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2600"/>
          </a:p>
        </p:txBody>
      </p:sp>
      <p:sp>
        <p:nvSpPr>
          <p:cNvPr id="3" name="Rounded Rectangle 8">
            <a:extLst>
              <a:ext uri="{FF2B5EF4-FFF2-40B4-BE49-F238E27FC236}">
                <a16:creationId xmlns:a16="http://schemas.microsoft.com/office/drawing/2014/main" id="{C595BA0C-7D09-E0B1-D3DD-DB953B90ADBA}"/>
              </a:ext>
            </a:extLst>
          </p:cNvPr>
          <p:cNvSpPr/>
          <p:nvPr/>
        </p:nvSpPr>
        <p:spPr>
          <a:xfrm rot="2700000">
            <a:off x="856711" y="799375"/>
            <a:ext cx="2123253" cy="2201318"/>
          </a:xfrm>
          <a:prstGeom prst="roundRect">
            <a:avLst>
              <a:gd name="adj" fmla="val 9009"/>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ounded Rectangle 9">
            <a:extLst>
              <a:ext uri="{FF2B5EF4-FFF2-40B4-BE49-F238E27FC236}">
                <a16:creationId xmlns:a16="http://schemas.microsoft.com/office/drawing/2014/main" id="{0BB4B346-C2E9-7FA2-B3A6-EBF06DEC4097}"/>
              </a:ext>
            </a:extLst>
          </p:cNvPr>
          <p:cNvSpPr/>
          <p:nvPr/>
        </p:nvSpPr>
        <p:spPr>
          <a:xfrm rot="2740934">
            <a:off x="667104" y="806022"/>
            <a:ext cx="2135025" cy="2189046"/>
          </a:xfrm>
          <a:prstGeom prst="roundRect">
            <a:avLst>
              <a:gd name="adj" fmla="val 13876"/>
            </a:avLst>
          </a:prstGeom>
          <a:solidFill>
            <a:schemeClr val="bg1"/>
          </a:solidFill>
          <a:ln w="63500">
            <a:solidFill>
              <a:srgbClr val="008080"/>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chemeClr val="bg1"/>
              </a:solidFill>
              <a:latin typeface="Arial Narrow" panose="020B0606020202030204" pitchFamily="34" charset="0"/>
            </a:endParaRPr>
          </a:p>
        </p:txBody>
      </p:sp>
      <p:sp>
        <p:nvSpPr>
          <p:cNvPr id="7" name="Rectangle 6">
            <a:extLst>
              <a:ext uri="{FF2B5EF4-FFF2-40B4-BE49-F238E27FC236}">
                <a16:creationId xmlns:a16="http://schemas.microsoft.com/office/drawing/2014/main" id="{572B7297-97CA-53C4-E2D9-51C0A67D22DB}"/>
              </a:ext>
            </a:extLst>
          </p:cNvPr>
          <p:cNvSpPr/>
          <p:nvPr/>
        </p:nvSpPr>
        <p:spPr>
          <a:xfrm>
            <a:off x="609891" y="1021853"/>
            <a:ext cx="2400650" cy="141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600" b="1">
                <a:solidFill>
                  <a:srgbClr val="C00000"/>
                </a:solidFill>
                <a:latin typeface="Times New Roman" pitchFamily="18" charset="0"/>
                <a:cs typeface="Times New Roman" pitchFamily="18" charset="0"/>
              </a:rPr>
              <a:t>Tình huống 1</a:t>
            </a:r>
            <a:endParaRPr lang="vi-VN" altLang="ko-KR" sz="3600" b="1">
              <a:solidFill>
                <a:srgbClr val="C00000"/>
              </a:solidFill>
              <a:latin typeface="Times New Roman" pitchFamily="18" charset="0"/>
              <a:cs typeface="Times New Roman" pitchFamily="18" charset="0"/>
            </a:endParaRPr>
          </a:p>
        </p:txBody>
      </p:sp>
      <p:sp>
        <p:nvSpPr>
          <p:cNvPr id="8" name="Rounded Rectangle 23">
            <a:extLst>
              <a:ext uri="{FF2B5EF4-FFF2-40B4-BE49-F238E27FC236}">
                <a16:creationId xmlns:a16="http://schemas.microsoft.com/office/drawing/2014/main" id="{FDB67A53-2D04-9835-BFF6-266B13C289CC}"/>
              </a:ext>
            </a:extLst>
          </p:cNvPr>
          <p:cNvSpPr/>
          <p:nvPr/>
        </p:nvSpPr>
        <p:spPr>
          <a:xfrm>
            <a:off x="3529743" y="629920"/>
            <a:ext cx="7926549" cy="2799081"/>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9" name="Rectangle 8">
            <a:extLst>
              <a:ext uri="{FF2B5EF4-FFF2-40B4-BE49-F238E27FC236}">
                <a16:creationId xmlns:a16="http://schemas.microsoft.com/office/drawing/2014/main" id="{15609785-F9D0-CD29-1F5D-51BDDB3E60BE}"/>
              </a:ext>
            </a:extLst>
          </p:cNvPr>
          <p:cNvSpPr/>
          <p:nvPr/>
        </p:nvSpPr>
        <p:spPr>
          <a:xfrm>
            <a:off x="3811310" y="782965"/>
            <a:ext cx="7436922" cy="2492990"/>
          </a:xfrm>
          <a:prstGeom prst="rect">
            <a:avLst/>
          </a:prstGeom>
        </p:spPr>
        <p:txBody>
          <a:bodyPr wrap="square">
            <a:spAutoFit/>
          </a:bodyPr>
          <a:lstStyle/>
          <a:p>
            <a:pPr algn="just"/>
            <a:r>
              <a:rPr lang="vi-VN" sz="2600" i="1">
                <a:solidFill>
                  <a:srgbClr val="002060"/>
                </a:solidFill>
                <a:latin typeface="Cambria" pitchFamily="18" charset="0"/>
                <a:cs typeface="Times New Roman" pitchFamily="18" charset="0"/>
              </a:rPr>
              <a:t>Trong giờ kiểm tra, M không nên giúp đỡ N bằng cách cho N xem bài bởi vì làm như vậy là vi phạm quy chế thi cử của nhà trường và sẽ làm N ỷ lại vào M, sẽ càng coi nhẹ việc học. Sau giờ kiểm tra, M nên giải thích với N, và giúp N ôn bài để N có thể tự đạt điểm cao trong các đợt thi sắp tới.</a:t>
            </a:r>
            <a:endParaRPr lang="en-US" sz="2600" i="1">
              <a:solidFill>
                <a:srgbClr val="002060"/>
              </a:solidFill>
              <a:latin typeface="Cambria" pitchFamily="18" charset="0"/>
              <a:cs typeface="Times New Roman" pitchFamily="18" charset="0"/>
            </a:endParaRPr>
          </a:p>
        </p:txBody>
      </p:sp>
      <p:sp>
        <p:nvSpPr>
          <p:cNvPr id="10" name="Rounded Rectangle 8">
            <a:extLst>
              <a:ext uri="{FF2B5EF4-FFF2-40B4-BE49-F238E27FC236}">
                <a16:creationId xmlns:a16="http://schemas.microsoft.com/office/drawing/2014/main" id="{6F908384-E5A7-00C7-0E92-FABEC4E2486D}"/>
              </a:ext>
            </a:extLst>
          </p:cNvPr>
          <p:cNvSpPr/>
          <p:nvPr/>
        </p:nvSpPr>
        <p:spPr>
          <a:xfrm rot="2700000">
            <a:off x="856711" y="3988889"/>
            <a:ext cx="2123253" cy="2201318"/>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9">
            <a:extLst>
              <a:ext uri="{FF2B5EF4-FFF2-40B4-BE49-F238E27FC236}">
                <a16:creationId xmlns:a16="http://schemas.microsoft.com/office/drawing/2014/main" id="{DD5725A5-B30F-7760-9DA9-C475497F4D84}"/>
              </a:ext>
            </a:extLst>
          </p:cNvPr>
          <p:cNvSpPr/>
          <p:nvPr/>
        </p:nvSpPr>
        <p:spPr>
          <a:xfrm rot="2740934">
            <a:off x="667104" y="3995536"/>
            <a:ext cx="2135025" cy="2189046"/>
          </a:xfrm>
          <a:prstGeom prst="roundRect">
            <a:avLst>
              <a:gd name="adj" fmla="val 13876"/>
            </a:avLst>
          </a:prstGeom>
          <a:solidFill>
            <a:schemeClr val="bg1"/>
          </a:solidFill>
          <a:ln w="63500">
            <a:solidFill>
              <a:schemeClr val="accent2">
                <a:lumMod val="75000"/>
              </a:schemeClr>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chemeClr val="bg1"/>
              </a:solidFill>
              <a:latin typeface="Arial Narrow" panose="020B0606020202030204" pitchFamily="34" charset="0"/>
            </a:endParaRPr>
          </a:p>
        </p:txBody>
      </p:sp>
      <p:sp>
        <p:nvSpPr>
          <p:cNvPr id="12" name="Rectangle 11">
            <a:extLst>
              <a:ext uri="{FF2B5EF4-FFF2-40B4-BE49-F238E27FC236}">
                <a16:creationId xmlns:a16="http://schemas.microsoft.com/office/drawing/2014/main" id="{837A6030-3F3D-DB1D-EB92-8390702B7C89}"/>
              </a:ext>
            </a:extLst>
          </p:cNvPr>
          <p:cNvSpPr/>
          <p:nvPr/>
        </p:nvSpPr>
        <p:spPr>
          <a:xfrm>
            <a:off x="609891" y="4211367"/>
            <a:ext cx="2400650" cy="141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600" b="1">
                <a:solidFill>
                  <a:srgbClr val="C00000"/>
                </a:solidFill>
                <a:latin typeface="Times New Roman" pitchFamily="18" charset="0"/>
                <a:cs typeface="Times New Roman" pitchFamily="18" charset="0"/>
              </a:rPr>
              <a:t>Tình huống 2</a:t>
            </a:r>
            <a:endParaRPr lang="vi-VN" altLang="ko-KR" sz="3600" b="1">
              <a:solidFill>
                <a:srgbClr val="C00000"/>
              </a:solidFill>
              <a:latin typeface="Times New Roman" pitchFamily="18" charset="0"/>
              <a:cs typeface="Times New Roman" pitchFamily="18" charset="0"/>
            </a:endParaRPr>
          </a:p>
        </p:txBody>
      </p:sp>
      <p:sp>
        <p:nvSpPr>
          <p:cNvPr id="13" name="Rounded Rectangle 23">
            <a:extLst>
              <a:ext uri="{FF2B5EF4-FFF2-40B4-BE49-F238E27FC236}">
                <a16:creationId xmlns:a16="http://schemas.microsoft.com/office/drawing/2014/main" id="{B61CFE6D-3705-F73A-3887-C5BAA95F7AA6}"/>
              </a:ext>
            </a:extLst>
          </p:cNvPr>
          <p:cNvSpPr/>
          <p:nvPr/>
        </p:nvSpPr>
        <p:spPr>
          <a:xfrm>
            <a:off x="3529743" y="3819434"/>
            <a:ext cx="7926549" cy="2799081"/>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14" name="Rectangle 13">
            <a:extLst>
              <a:ext uri="{FF2B5EF4-FFF2-40B4-BE49-F238E27FC236}">
                <a16:creationId xmlns:a16="http://schemas.microsoft.com/office/drawing/2014/main" id="{90B8B969-6A1B-5E1E-52A1-79C7BB259497}"/>
              </a:ext>
            </a:extLst>
          </p:cNvPr>
          <p:cNvSpPr/>
          <p:nvPr/>
        </p:nvSpPr>
        <p:spPr>
          <a:xfrm>
            <a:off x="3778173" y="4135199"/>
            <a:ext cx="7503195" cy="2092881"/>
          </a:xfrm>
          <a:prstGeom prst="rect">
            <a:avLst/>
          </a:prstGeom>
        </p:spPr>
        <p:txBody>
          <a:bodyPr wrap="square">
            <a:spAutoFit/>
          </a:bodyPr>
          <a:lstStyle/>
          <a:p>
            <a:pPr algn="just"/>
            <a:r>
              <a:rPr lang="vi-VN" sz="2600" i="1">
                <a:solidFill>
                  <a:srgbClr val="002060"/>
                </a:solidFill>
                <a:latin typeface="Cambria" pitchFamily="18" charset="0"/>
                <a:cs typeface="Times New Roman" pitchFamily="18" charset="0"/>
              </a:rPr>
              <a:t>P phải tìm mọi cách để ngăn cản hành động của K. Nếu khuyên can K không được, P phải báo với cha mẹ, thầy cô để được hỗ trợ ngăn cản hành động của K. Vì đua xe là vi phạm pháp luật và còn có thể ảnh hưởng đến chính tính mạng của K và nhóm đua xe.</a:t>
            </a:r>
          </a:p>
        </p:txBody>
      </p:sp>
    </p:spTree>
    <p:extLst>
      <p:ext uri="{BB962C8B-B14F-4D97-AF65-F5344CB8AC3E}">
        <p14:creationId xmlns:p14="http://schemas.microsoft.com/office/powerpoint/2010/main" val="14761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62871"/>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415290" y="6292"/>
            <a:ext cx="11510491" cy="1741227"/>
            <a:chOff x="4440045" y="45605"/>
            <a:chExt cx="7921827" cy="15798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440045" y="84191"/>
              <a:ext cx="7921827"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4685652" y="45605"/>
              <a:ext cx="7465650" cy="1535855"/>
            </a:xfrm>
            <a:prstGeom prst="rect">
              <a:avLst/>
            </a:prstGeom>
            <a:noFill/>
          </p:spPr>
          <p:txBody>
            <a:bodyPr wrap="square" rtlCol="0">
              <a:spAutoFit/>
            </a:bodyPr>
            <a:lstStyle/>
            <a:p>
              <a:pPr algn="ctr"/>
              <a:r>
                <a:rPr lang="vi-VN" sz="2600" b="1">
                  <a:solidFill>
                    <a:schemeClr val="bg1"/>
                  </a:solidFill>
                  <a:latin typeface="Cambria" pitchFamily="18" charset="0"/>
                  <a:cs typeface="Arial" panose="020B0604020202020204" pitchFamily="34" charset="0"/>
                </a:rPr>
                <a:t>Hoạt động 3: Phân tích những tình huống mà em đã thể hiện tính trách nhiệm, sự trung thực khi tuân thủ những nội quy, quy định của pháp luật trong đời sống. Chia sẻ cảm nhận của em khi mỗi người biết sống và làm việc theo pháp luật.</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sp>
        <p:nvSpPr>
          <p:cNvPr id="8" name="Speech Bubble: Rectangle with Corners Rounded 1">
            <a:extLst>
              <a:ext uri="{FF2B5EF4-FFF2-40B4-BE49-F238E27FC236}">
                <a16:creationId xmlns:a16="http://schemas.microsoft.com/office/drawing/2014/main" id="{8884A827-C514-84DD-9CC8-42AA684CECA4}"/>
              </a:ext>
            </a:extLst>
          </p:cNvPr>
          <p:cNvSpPr/>
          <p:nvPr/>
        </p:nvSpPr>
        <p:spPr>
          <a:xfrm>
            <a:off x="3932072" y="2057421"/>
            <a:ext cx="7213599" cy="1917634"/>
          </a:xfrm>
          <a:prstGeom prst="wedgeRoundRectCallout">
            <a:avLst>
              <a:gd name="adj1" fmla="val -57001"/>
              <a:gd name="adj2" fmla="val 54968"/>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i="1">
                <a:solidFill>
                  <a:srgbClr val="002060"/>
                </a:solidFill>
                <a:latin typeface="Cambria" pitchFamily="18" charset="0"/>
                <a:cs typeface="Arial" panose="020B0604020202020204" pitchFamily="34" charset="0"/>
              </a:rPr>
              <a:t>Hãy chia sẻ về một tình huống mà em đã thể hiện tính trách nhiệm, sự trung thực khi tuân thủ những nội quy, quy định của pháp luật trong đời sống.</a:t>
            </a:r>
          </a:p>
        </p:txBody>
      </p:sp>
      <p:sp>
        <p:nvSpPr>
          <p:cNvPr id="9" name="Speech Bubble: Rectangle with Corners Rounded 9">
            <a:extLst>
              <a:ext uri="{FF2B5EF4-FFF2-40B4-BE49-F238E27FC236}">
                <a16:creationId xmlns:a16="http://schemas.microsoft.com/office/drawing/2014/main" id="{E1D6FDE5-0E61-A29B-894F-834CD39B6871}"/>
              </a:ext>
            </a:extLst>
          </p:cNvPr>
          <p:cNvSpPr/>
          <p:nvPr/>
        </p:nvSpPr>
        <p:spPr>
          <a:xfrm>
            <a:off x="3932073" y="4448001"/>
            <a:ext cx="7213599" cy="1999907"/>
          </a:xfrm>
          <a:prstGeom prst="wedgeRoundRectCallout">
            <a:avLst>
              <a:gd name="adj1" fmla="val -53708"/>
              <a:gd name="adj2" fmla="val -43883"/>
              <a:gd name="adj3" fmla="val 16667"/>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i="1">
                <a:solidFill>
                  <a:srgbClr val="002060"/>
                </a:solidFill>
                <a:latin typeface="Cambria" pitchFamily="18" charset="0"/>
                <a:cs typeface="Arial" panose="020B0604020202020204" pitchFamily="34" charset="0"/>
              </a:rPr>
              <a:t>Hãy tưởng tượng em đang sống trong một xã hội mà mỗi người đều biết sống và làm việc theo pháp luật. Cảm xúc của em như thế nào?</a:t>
            </a:r>
          </a:p>
        </p:txBody>
      </p:sp>
      <p:pic>
        <p:nvPicPr>
          <p:cNvPr id="10" name="Picture 9">
            <a:extLst>
              <a:ext uri="{FF2B5EF4-FFF2-40B4-BE49-F238E27FC236}">
                <a16:creationId xmlns:a16="http://schemas.microsoft.com/office/drawing/2014/main" id="{5F0DE95A-E07E-B208-0082-5EA580DEBE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235" y="2294749"/>
            <a:ext cx="2615411" cy="3548180"/>
          </a:xfrm>
          <a:prstGeom prst="rect">
            <a:avLst/>
          </a:prstGeom>
        </p:spPr>
      </p:pic>
    </p:spTree>
    <p:extLst>
      <p:ext uri="{BB962C8B-B14F-4D97-AF65-F5344CB8AC3E}">
        <p14:creationId xmlns:p14="http://schemas.microsoft.com/office/powerpoint/2010/main" val="6383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ack border and a black background with a black border and a black background with a black border and a black background with a black border and a yellow and green border with&#10;&#10;Description automatically generated with medium confidence">
            <a:extLst>
              <a:ext uri="{FF2B5EF4-FFF2-40B4-BE49-F238E27FC236}">
                <a16:creationId xmlns:a16="http://schemas.microsoft.com/office/drawing/2014/main" id="{664A913C-ABE3-CB7D-7DD9-9BC1BC815734}"/>
              </a:ext>
            </a:extLst>
          </p:cNvPr>
          <p:cNvPicPr>
            <a:picLocks noChangeAspect="1"/>
          </p:cNvPicPr>
          <p:nvPr/>
        </p:nvPicPr>
        <p:blipFill>
          <a:blip r:embed="rId2"/>
          <a:stretch>
            <a:fillRect/>
          </a:stretch>
        </p:blipFill>
        <p:spPr>
          <a:xfrm>
            <a:off x="-595344" y="-74770"/>
            <a:ext cx="13498544" cy="693277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B1CB3C-26CF-2A2C-F897-682BF60F6973}"/>
              </a:ext>
            </a:extLst>
          </p:cNvPr>
          <p:cNvSpPr/>
          <p:nvPr/>
        </p:nvSpPr>
        <p:spPr>
          <a:xfrm>
            <a:off x="3660246" y="1772939"/>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i="1">
                <a:solidFill>
                  <a:srgbClr val="C00000"/>
                </a:solidFill>
                <a:latin typeface="Cambria" pitchFamily="18" charset="0"/>
                <a:cs typeface="Times New Roman" pitchFamily="18" charset="0"/>
              </a:rPr>
              <a:t>NHIỆM VỤ 5</a:t>
            </a:r>
            <a:endParaRPr lang="vi-VN" sz="4000" b="1" i="1">
              <a:solidFill>
                <a:srgbClr val="C00000"/>
              </a:solidFill>
              <a:latin typeface="Cambria" pitchFamily="18" charset="0"/>
              <a:cs typeface="Times New Roman" pitchFamily="18" charset="0"/>
            </a:endParaRPr>
          </a:p>
        </p:txBody>
      </p:sp>
      <p:sp>
        <p:nvSpPr>
          <p:cNvPr id="4" name="Rectangle 3">
            <a:extLst>
              <a:ext uri="{FF2B5EF4-FFF2-40B4-BE49-F238E27FC236}">
                <a16:creationId xmlns:a16="http://schemas.microsoft.com/office/drawing/2014/main" id="{2E14BE4C-3DCB-E2CF-9FE2-28F46EE7C540}"/>
              </a:ext>
            </a:extLst>
          </p:cNvPr>
          <p:cNvSpPr/>
          <p:nvPr/>
        </p:nvSpPr>
        <p:spPr>
          <a:xfrm>
            <a:off x="3497685" y="3572275"/>
            <a:ext cx="5312486"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4500" b="1">
                <a:solidFill>
                  <a:schemeClr val="tx1">
                    <a:lumMod val="95000"/>
                    <a:lumOff val="5000"/>
                  </a:schemeClr>
                </a:solidFill>
                <a:latin typeface="Cambria" pitchFamily="18" charset="0"/>
                <a:cs typeface="Times New Roman" pitchFamily="18" charset="0"/>
              </a:rPr>
              <a:t>Thực hiện công việc theo kế hoạch, tuân thủ thời gian và cam kết đề ra</a:t>
            </a:r>
          </a:p>
        </p:txBody>
      </p:sp>
    </p:spTree>
    <p:extLst>
      <p:ext uri="{BB962C8B-B14F-4D97-AF65-F5344CB8AC3E}">
        <p14:creationId xmlns:p14="http://schemas.microsoft.com/office/powerpoint/2010/main" val="159141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989063" y="6293"/>
            <a:ext cx="10693486" cy="947814"/>
            <a:chOff x="4834930" y="45605"/>
            <a:chExt cx="7359542" cy="15798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5181729" y="45605"/>
              <a:ext cx="6468043" cy="1487708"/>
            </a:xfrm>
            <a:prstGeom prst="rect">
              <a:avLst/>
            </a:prstGeom>
            <a:noFill/>
          </p:spPr>
          <p:txBody>
            <a:bodyPr wrap="square" rtlCol="0">
              <a:spAutoFit/>
            </a:bodyPr>
            <a:lstStyle/>
            <a:p>
              <a:pPr algn="ctr"/>
              <a:r>
                <a:rPr lang="vi-VN" sz="2600" b="1">
                  <a:solidFill>
                    <a:schemeClr val="bg1"/>
                  </a:solidFill>
                  <a:latin typeface="Cambria" pitchFamily="18" charset="0"/>
                  <a:cs typeface="Arial" panose="020B0604020202020204" pitchFamily="34" charset="0"/>
                </a:rPr>
                <a:t>Hoạt động 1: Thảo luận cách thực hiện công việc theo kế hoạch, tuân thủ thời gian và cam kết đề ra</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pic>
        <p:nvPicPr>
          <p:cNvPr id="13" name="Picture 12">
            <a:extLst>
              <a:ext uri="{FF2B5EF4-FFF2-40B4-BE49-F238E27FC236}">
                <a16:creationId xmlns:a16="http://schemas.microsoft.com/office/drawing/2014/main" id="{BB09A5E9-C9FF-2F87-3430-A55B3A7862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674" y="2341988"/>
            <a:ext cx="4102701" cy="3821457"/>
          </a:xfrm>
          <a:prstGeom prst="rect">
            <a:avLst/>
          </a:prstGeom>
        </p:spPr>
      </p:pic>
      <p:sp>
        <p:nvSpPr>
          <p:cNvPr id="14" name="Rounded Rectangle 45">
            <a:extLst>
              <a:ext uri="{FF2B5EF4-FFF2-40B4-BE49-F238E27FC236}">
                <a16:creationId xmlns:a16="http://schemas.microsoft.com/office/drawing/2014/main" id="{498940FB-FD4A-0D10-4C3F-A569C52DC6D2}"/>
              </a:ext>
            </a:extLst>
          </p:cNvPr>
          <p:cNvSpPr/>
          <p:nvPr/>
        </p:nvSpPr>
        <p:spPr>
          <a:xfrm>
            <a:off x="5001947" y="2163788"/>
            <a:ext cx="6797080" cy="296734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cs typeface="Times New Roman" pitchFamily="18" charset="0"/>
            </a:endParaRPr>
          </a:p>
        </p:txBody>
      </p:sp>
      <p:sp>
        <p:nvSpPr>
          <p:cNvPr id="15" name="TextBox 14">
            <a:extLst>
              <a:ext uri="{FF2B5EF4-FFF2-40B4-BE49-F238E27FC236}">
                <a16:creationId xmlns:a16="http://schemas.microsoft.com/office/drawing/2014/main" id="{3CA744F1-F154-6072-A9C4-3E221CC40F83}"/>
              </a:ext>
            </a:extLst>
          </p:cNvPr>
          <p:cNvSpPr txBox="1"/>
          <p:nvPr/>
        </p:nvSpPr>
        <p:spPr>
          <a:xfrm>
            <a:off x="5244192" y="2640899"/>
            <a:ext cx="6436590" cy="2169825"/>
          </a:xfrm>
          <a:prstGeom prst="rect">
            <a:avLst/>
          </a:prstGeom>
          <a:noFill/>
        </p:spPr>
        <p:txBody>
          <a:bodyPr wrap="square" rtlCol="0">
            <a:spAutoFit/>
          </a:bodyPr>
          <a:lstStyle/>
          <a:p>
            <a:pPr lvl="0" algn="just"/>
            <a:r>
              <a:rPr lang="vi-VN" sz="2700" b="1" i="1">
                <a:solidFill>
                  <a:srgbClr val="002060"/>
                </a:solidFill>
                <a:latin typeface="Cambria" pitchFamily="18" charset="0"/>
              </a:rPr>
              <a:t>Hãy thảo luận và đưa ra cách hoàn thành công việc theo kế hoạch, tuân thủ thời gian và cam kết đề ra (làm thế nào để mình không lỡ hẹn, sai hẹn, hoàn thành đúng thời gian cho phép).</a:t>
            </a:r>
            <a:endParaRPr lang="vi-VN" sz="2700" b="1" i="1" dirty="0">
              <a:solidFill>
                <a:srgbClr val="002060"/>
              </a:solidFill>
              <a:latin typeface="Cambria" pitchFamily="18" charset="0"/>
              <a:ea typeface="Nixie One"/>
              <a:cs typeface="Times New Roman" pitchFamily="18" charset="0"/>
              <a:sym typeface="Nixie One"/>
            </a:endParaRPr>
          </a:p>
        </p:txBody>
      </p:sp>
      <p:sp>
        <p:nvSpPr>
          <p:cNvPr id="16" name="Rounded Rectangle 47">
            <a:extLst>
              <a:ext uri="{FF2B5EF4-FFF2-40B4-BE49-F238E27FC236}">
                <a16:creationId xmlns:a16="http://schemas.microsoft.com/office/drawing/2014/main" id="{4CDB8B3A-C4F8-6731-CA24-6DCC9B6CDA35}"/>
              </a:ext>
            </a:extLst>
          </p:cNvPr>
          <p:cNvSpPr/>
          <p:nvPr/>
        </p:nvSpPr>
        <p:spPr>
          <a:xfrm>
            <a:off x="6747264" y="1792706"/>
            <a:ext cx="3792340" cy="635952"/>
          </a:xfrm>
          <a:prstGeom prst="roundRect">
            <a:avLst>
              <a:gd name="adj" fmla="val 30702"/>
            </a:avLst>
          </a:prstGeom>
          <a:solidFill>
            <a:srgbClr val="17A81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Cambria" pitchFamily="18" charset="0"/>
                <a:cs typeface="Times New Roman" pitchFamily="18" charset="0"/>
              </a:rPr>
              <a:t>Câu hỏi thảo luận</a:t>
            </a:r>
          </a:p>
        </p:txBody>
      </p:sp>
    </p:spTree>
    <p:extLst>
      <p:ext uri="{BB962C8B-B14F-4D97-AF65-F5344CB8AC3E}">
        <p14:creationId xmlns:p14="http://schemas.microsoft.com/office/powerpoint/2010/main" val="11817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4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3" name="Rounded Rectangle 29">
            <a:extLst>
              <a:ext uri="{FF2B5EF4-FFF2-40B4-BE49-F238E27FC236}">
                <a16:creationId xmlns:a16="http://schemas.microsoft.com/office/drawing/2014/main" id="{88D1392F-5DF5-471F-3C83-6FF531EAD728}"/>
              </a:ext>
            </a:extLst>
          </p:cNvPr>
          <p:cNvSpPr/>
          <p:nvPr/>
        </p:nvSpPr>
        <p:spPr>
          <a:xfrm>
            <a:off x="455351" y="141790"/>
            <a:ext cx="11355461" cy="588467"/>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latin typeface="Times New Roman" panose="02020603050405020304" pitchFamily="18" charset="0"/>
                <a:ea typeface="Cambria" panose="02040503050406030204" pitchFamily="18" charset="0"/>
                <a:cs typeface="Times New Roman" panose="02020603050405020304" pitchFamily="18" charset="0"/>
              </a:rPr>
              <a:t>Cách hoàn thành công việc theo kế hoạch, tuân thủ thời gian và cam kết đề ra</a:t>
            </a:r>
            <a:endParaRPr lang="en-US" sz="2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D58449C-BB4F-2BE7-497F-9B78B79B621F}"/>
              </a:ext>
            </a:extLst>
          </p:cNvPr>
          <p:cNvSpPr/>
          <p:nvPr/>
        </p:nvSpPr>
        <p:spPr>
          <a:xfrm>
            <a:off x="455351" y="876633"/>
            <a:ext cx="11355461" cy="5478423"/>
          </a:xfrm>
          <a:prstGeom prst="rect">
            <a:avLst/>
          </a:prstGeom>
          <a:noFill/>
        </p:spPr>
        <p:txBody>
          <a:bodyPr wrap="square">
            <a:spAutoFit/>
          </a:bodyPr>
          <a:lstStyle/>
          <a:p>
            <a:pPr marL="342900" indent="-342900" algn="just">
              <a:buFont typeface="Wingdings" panose="05000000000000000000" pitchFamily="2" charset="2"/>
              <a:buChar char="§"/>
            </a:pPr>
            <a:r>
              <a:rPr lang="vi-VN" sz="2500">
                <a:solidFill>
                  <a:schemeClr val="tx1">
                    <a:lumMod val="95000"/>
                    <a:lumOff val="5000"/>
                  </a:schemeClr>
                </a:solidFill>
                <a:latin typeface="Times New Roman" pitchFamily="18" charset="0"/>
                <a:cs typeface="Times New Roman" pitchFamily="18" charset="0"/>
              </a:rPr>
              <a:t>Xác định khối lượng công việc và thời gian cần thiết để hoàn thành công việc. Việc ước lượng không đúng sẽ dẫn đến sai hẹn.</a:t>
            </a:r>
          </a:p>
          <a:p>
            <a:pPr marL="342900" indent="-342900" algn="just">
              <a:buFont typeface="Wingdings" panose="05000000000000000000" pitchFamily="2" charset="2"/>
              <a:buChar char="§"/>
            </a:pPr>
            <a:r>
              <a:rPr lang="vi-VN" sz="2500">
                <a:solidFill>
                  <a:schemeClr val="tx1">
                    <a:lumMod val="95000"/>
                    <a:lumOff val="5000"/>
                  </a:schemeClr>
                </a:solidFill>
                <a:latin typeface="Times New Roman" pitchFamily="18" charset="0"/>
                <a:cs typeface="Times New Roman" pitchFamily="18" charset="0"/>
              </a:rPr>
              <a:t>Xác định đúng khả năng hoàn thành loại công việc mà mình nhận. Có người rất nhiệt tình nhận việc nhưng khả năng hoàn thành hạn chế nên dẫn đến lỡ việc.</a:t>
            </a:r>
          </a:p>
          <a:p>
            <a:pPr marL="342900" indent="-342900" algn="just">
              <a:buFont typeface="Wingdings" panose="05000000000000000000" pitchFamily="2" charset="2"/>
              <a:buChar char="§"/>
            </a:pPr>
            <a:r>
              <a:rPr lang="vi-VN" sz="2500">
                <a:solidFill>
                  <a:schemeClr val="tx1">
                    <a:lumMod val="95000"/>
                    <a:lumOff val="5000"/>
                  </a:schemeClr>
                </a:solidFill>
                <a:latin typeface="Times New Roman" pitchFamily="18" charset="0"/>
                <a:cs typeface="Times New Roman" pitchFamily="18" charset="0"/>
              </a:rPr>
              <a:t>Sắp xếp công việc theo trật tự ưu tiên thực hiện.</a:t>
            </a:r>
          </a:p>
          <a:p>
            <a:pPr marL="342900" indent="-342900" algn="just">
              <a:buFont typeface="Wingdings" panose="05000000000000000000" pitchFamily="2" charset="2"/>
              <a:buChar char="§"/>
            </a:pPr>
            <a:r>
              <a:rPr lang="vi-VN" sz="2500">
                <a:solidFill>
                  <a:schemeClr val="tx1">
                    <a:lumMod val="95000"/>
                    <a:lumOff val="5000"/>
                  </a:schemeClr>
                </a:solidFill>
                <a:latin typeface="Times New Roman" pitchFamily="18" charset="0"/>
                <a:cs typeface="Times New Roman" pitchFamily="18" charset="0"/>
              </a:rPr>
              <a:t>Đặt ra một khoảng thời gian phù hợp cho từng việc và tập trung cao độ để thực hiện các việc trong khoảng thời gian đó.</a:t>
            </a:r>
          </a:p>
          <a:p>
            <a:pPr marL="342900" indent="-342900" algn="just">
              <a:buFont typeface="Wingdings" panose="05000000000000000000" pitchFamily="2" charset="2"/>
              <a:buChar char="§"/>
            </a:pPr>
            <a:r>
              <a:rPr lang="vi-VN" sz="2500">
                <a:solidFill>
                  <a:schemeClr val="tx1">
                    <a:lumMod val="95000"/>
                    <a:lumOff val="5000"/>
                  </a:schemeClr>
                </a:solidFill>
                <a:latin typeface="Times New Roman" pitchFamily="18" charset="0"/>
                <a:cs typeface="Times New Roman" pitchFamily="18" charset="0"/>
              </a:rPr>
              <a:t>Tính đến những yếu tố bất thường có thể xảy ra ảnh hưởng đến việc thực hiện kế hoạch.</a:t>
            </a:r>
          </a:p>
          <a:p>
            <a:pPr marL="342900" indent="-342900" algn="just">
              <a:buFont typeface="Wingdings" panose="05000000000000000000" pitchFamily="2" charset="2"/>
              <a:buChar char="§"/>
            </a:pPr>
            <a:r>
              <a:rPr lang="vi-VN" sz="2500">
                <a:solidFill>
                  <a:schemeClr val="tx1">
                    <a:lumMod val="95000"/>
                    <a:lumOff val="5000"/>
                  </a:schemeClr>
                </a:solidFill>
                <a:latin typeface="Times New Roman" pitchFamily="18" charset="0"/>
                <a:cs typeface="Times New Roman" pitchFamily="18" charset="0"/>
              </a:rPr>
              <a:t>Có phương án xử lí khi có những vấn đề nảy sinh.</a:t>
            </a:r>
          </a:p>
          <a:p>
            <a:pPr marL="342900" indent="-342900" algn="just">
              <a:buFont typeface="Wingdings" panose="05000000000000000000" pitchFamily="2" charset="2"/>
              <a:buChar char="§"/>
            </a:pPr>
            <a:r>
              <a:rPr lang="vi-VN" sz="2500">
                <a:solidFill>
                  <a:schemeClr val="tx1">
                    <a:lumMod val="95000"/>
                    <a:lumOff val="5000"/>
                  </a:schemeClr>
                </a:solidFill>
                <a:latin typeface="Times New Roman" pitchFamily="18" charset="0"/>
                <a:cs typeface="Times New Roman" pitchFamily="18" charset="0"/>
              </a:rPr>
              <a:t>Biết được những công cụ hỗ trợ cần thiết để hoàn thành công việc mà mình có thể sử dụng. Việc thiếu công cụ cũng ảnh hưởng đến việc hoàn thành tiến độ.</a:t>
            </a:r>
          </a:p>
          <a:p>
            <a:pPr marL="342900" indent="-342900" algn="just">
              <a:buFont typeface="Wingdings" panose="05000000000000000000" pitchFamily="2" charset="2"/>
              <a:buChar char="§"/>
            </a:pPr>
            <a:r>
              <a:rPr lang="vi-VN" sz="2500">
                <a:solidFill>
                  <a:schemeClr val="tx1">
                    <a:lumMod val="95000"/>
                    <a:lumOff val="5000"/>
                  </a:schemeClr>
                </a:solidFill>
                <a:latin typeface="Times New Roman" pitchFamily="18" charset="0"/>
                <a:cs typeface="Times New Roman" pitchFamily="18" charset="0"/>
              </a:rPr>
              <a:t>Có thái độ nghiêm túc với công việc được giao. Nếu thấy khả năng hoàn thành có thể không thực hiện được đúng hạn, cần trao đổi lại sớm với người giao việc,...</a:t>
            </a:r>
          </a:p>
        </p:txBody>
      </p:sp>
    </p:spTree>
    <p:extLst>
      <p:ext uri="{BB962C8B-B14F-4D97-AF65-F5344CB8AC3E}">
        <p14:creationId xmlns:p14="http://schemas.microsoft.com/office/powerpoint/2010/main" val="8762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dow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wipe(down)">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wipe(down)">
                                      <p:cBhvr>
                                        <p:cTn id="32" dur="500"/>
                                        <p:tgtEl>
                                          <p:spTgt spid="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wipe(down)">
                                      <p:cBhvr>
                                        <p:cTn id="37" dur="500"/>
                                        <p:tgtEl>
                                          <p:spTgt spid="1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wipe(down)">
                                      <p:cBhvr>
                                        <p:cTn id="42" dur="500"/>
                                        <p:tgtEl>
                                          <p:spTgt spid="1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xEl>
                                              <p:pRg st="6" end="6"/>
                                            </p:txEl>
                                          </p:spTgt>
                                        </p:tgtEl>
                                        <p:attrNameLst>
                                          <p:attrName>style.visibility</p:attrName>
                                        </p:attrNameLst>
                                      </p:cBhvr>
                                      <p:to>
                                        <p:strVal val="visible"/>
                                      </p:to>
                                    </p:set>
                                    <p:animEffect transition="in" filter="wipe(down)">
                                      <p:cBhvr>
                                        <p:cTn id="47" dur="500"/>
                                        <p:tgtEl>
                                          <p:spTgt spid="1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xEl>
                                              <p:pRg st="7" end="7"/>
                                            </p:txEl>
                                          </p:spTgt>
                                        </p:tgtEl>
                                        <p:attrNameLst>
                                          <p:attrName>style.visibility</p:attrName>
                                        </p:attrNameLst>
                                      </p:cBhvr>
                                      <p:to>
                                        <p:strVal val="visible"/>
                                      </p:to>
                                    </p:set>
                                    <p:animEffect transition="in" filter="wipe(down)">
                                      <p:cBhvr>
                                        <p:cTn id="5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62871"/>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415290" y="6293"/>
            <a:ext cx="11510491" cy="947814"/>
            <a:chOff x="4440045" y="45605"/>
            <a:chExt cx="7921827" cy="15798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440045" y="84191"/>
              <a:ext cx="7921827"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4685652" y="45605"/>
              <a:ext cx="7465650" cy="1487708"/>
            </a:xfrm>
            <a:prstGeom prst="rect">
              <a:avLst/>
            </a:prstGeom>
            <a:noFill/>
          </p:spPr>
          <p:txBody>
            <a:bodyPr wrap="square" rtlCol="0">
              <a:spAutoFit/>
            </a:bodyPr>
            <a:lstStyle/>
            <a:p>
              <a:pPr algn="ctr"/>
              <a:r>
                <a:rPr lang="en-US" sz="2600" b="1">
                  <a:solidFill>
                    <a:schemeClr val="bg1"/>
                  </a:solidFill>
                  <a:latin typeface="Cambria" pitchFamily="18" charset="0"/>
                  <a:cs typeface="Arial" panose="020B0604020202020204" pitchFamily="34" charset="0"/>
                </a:rPr>
                <a:t>Hoạt động 2: </a:t>
              </a:r>
              <a:r>
                <a:rPr lang="vi-VN" sz="2600" b="1">
                  <a:solidFill>
                    <a:schemeClr val="bg1"/>
                  </a:solidFill>
                  <a:latin typeface="Cambria" pitchFamily="18" charset="0"/>
                  <a:cs typeface="Arial" panose="020B0604020202020204" pitchFamily="34" charset="0"/>
                </a:rPr>
                <a:t>Đóng vai nhân vật trong các tình huống sau để thực hiện được công việc theo kế hoạch, tuân thủ thời gian và cam kết đề ra. </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sp>
        <p:nvSpPr>
          <p:cNvPr id="39" name="Rounded Rectangle 7">
            <a:extLst>
              <a:ext uri="{FF2B5EF4-FFF2-40B4-BE49-F238E27FC236}">
                <a16:creationId xmlns:a16="http://schemas.microsoft.com/office/drawing/2014/main" id="{4B989074-F875-3E60-7441-53CF007624A2}"/>
              </a:ext>
            </a:extLst>
          </p:cNvPr>
          <p:cNvSpPr/>
          <p:nvPr/>
        </p:nvSpPr>
        <p:spPr>
          <a:xfrm>
            <a:off x="704683" y="1346214"/>
            <a:ext cx="10782634" cy="234829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EBB3D823-8539-CBBB-99CF-B70DBD6C3F1A}"/>
              </a:ext>
            </a:extLst>
          </p:cNvPr>
          <p:cNvSpPr txBox="1"/>
          <p:nvPr/>
        </p:nvSpPr>
        <p:spPr>
          <a:xfrm>
            <a:off x="892822" y="1693531"/>
            <a:ext cx="10502173" cy="1938992"/>
          </a:xfrm>
          <a:prstGeom prst="rect">
            <a:avLst/>
          </a:prstGeom>
          <a:noFill/>
        </p:spPr>
        <p:txBody>
          <a:bodyPr wrap="square" rtlCol="0">
            <a:spAutoFit/>
          </a:bodyPr>
          <a:lstStyle/>
          <a:p>
            <a:pPr lvl="0" algn="just"/>
            <a:r>
              <a:rPr lang="vi-VN" sz="2400" i="1">
                <a:solidFill>
                  <a:srgbClr val="002060"/>
                </a:solidFill>
                <a:latin typeface="Times New Roman" pitchFamily="18" charset="0"/>
                <a:cs typeface="Times New Roman" pitchFamily="18" charset="0"/>
              </a:rPr>
              <a:t>Tuần này bố mẹ đi công tác nên P phải tự hoàn thành các công việc nhà và đưa đón em đi học. P hứa với bố mẹ là sẽ thực hiện đúng thời gian biểu của mình và chăm sóc em cũng như quản lí việc tự học của em. Tuy nhiên, để hoàn thành tất cả các công việc này đối với P là không dễ dàng.</a:t>
            </a:r>
          </a:p>
          <a:p>
            <a:pPr lvl="0" algn="just"/>
            <a:r>
              <a:rPr lang="vi-VN" sz="2400" i="1">
                <a:solidFill>
                  <a:srgbClr val="002060"/>
                </a:solidFill>
                <a:latin typeface="Times New Roman" pitchFamily="18" charset="0"/>
                <a:cs typeface="Times New Roman" pitchFamily="18" charset="0"/>
              </a:rPr>
              <a:t>Nếu là P, em sẽ sắp xếp mọi việc như thế nào?</a:t>
            </a:r>
          </a:p>
        </p:txBody>
      </p:sp>
      <p:sp>
        <p:nvSpPr>
          <p:cNvPr id="41" name="Rounded Rectangle 9">
            <a:extLst>
              <a:ext uri="{FF2B5EF4-FFF2-40B4-BE49-F238E27FC236}">
                <a16:creationId xmlns:a16="http://schemas.microsoft.com/office/drawing/2014/main" id="{DCDFAAC8-486A-6C51-8127-899BBC578697}"/>
              </a:ext>
            </a:extLst>
          </p:cNvPr>
          <p:cNvSpPr/>
          <p:nvPr/>
        </p:nvSpPr>
        <p:spPr>
          <a:xfrm>
            <a:off x="554648" y="1095897"/>
            <a:ext cx="4505032" cy="549080"/>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1,2 – Tình huống 1</a:t>
            </a:r>
          </a:p>
        </p:txBody>
      </p:sp>
      <p:sp>
        <p:nvSpPr>
          <p:cNvPr id="42" name="Rounded Rectangle 10">
            <a:extLst>
              <a:ext uri="{FF2B5EF4-FFF2-40B4-BE49-F238E27FC236}">
                <a16:creationId xmlns:a16="http://schemas.microsoft.com/office/drawing/2014/main" id="{0BC7BA3D-106A-839D-0377-3B31BAB83B04}"/>
              </a:ext>
            </a:extLst>
          </p:cNvPr>
          <p:cNvSpPr/>
          <p:nvPr/>
        </p:nvSpPr>
        <p:spPr>
          <a:xfrm>
            <a:off x="718328" y="4089128"/>
            <a:ext cx="10762833" cy="251473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CE8AE0D3-CAD7-ABA8-0EAE-927B1A853A64}"/>
              </a:ext>
            </a:extLst>
          </p:cNvPr>
          <p:cNvSpPr txBox="1"/>
          <p:nvPr/>
        </p:nvSpPr>
        <p:spPr>
          <a:xfrm>
            <a:off x="892823" y="4387891"/>
            <a:ext cx="10502172" cy="2123658"/>
          </a:xfrm>
          <a:prstGeom prst="rect">
            <a:avLst/>
          </a:prstGeom>
          <a:noFill/>
        </p:spPr>
        <p:txBody>
          <a:bodyPr wrap="square" rtlCol="0">
            <a:spAutoFit/>
          </a:bodyPr>
          <a:lstStyle/>
          <a:p>
            <a:pPr lvl="0" algn="just"/>
            <a:r>
              <a:rPr lang="vi-VN" sz="2200" i="1">
                <a:solidFill>
                  <a:srgbClr val="002060"/>
                </a:solidFill>
                <a:latin typeface="Times New Roman" pitchFamily="18" charset="0"/>
                <a:cs typeface="Times New Roman" pitchFamily="18" charset="0"/>
              </a:rPr>
              <a:t>S cam kết sẽ hoàn thành nhiệm vụ của nhóm vào cuối tuần này và S cũng hứa với bố mẹ sẽ tổng vệ sinh nhà cửa sau nhiều lần thất hứa. Tuy nhiên, S vừa được thông báo sáng thứ Bảy và sáng Chủ nhật tuần này, đội bóng của S sẽ tham gia đá giao hữu mà vị trí của S lại không thể thay thế. S đang lo ngại vì sợ không hoàn thành được bài tập nhóm và lại tiếp tục thất hứa với bố mẹ.</a:t>
            </a:r>
          </a:p>
          <a:p>
            <a:pPr lvl="0" algn="just"/>
            <a:r>
              <a:rPr lang="vi-VN" sz="2200" i="1">
                <a:solidFill>
                  <a:srgbClr val="002060"/>
                </a:solidFill>
                <a:latin typeface="Times New Roman" pitchFamily="18" charset="0"/>
                <a:cs typeface="Times New Roman" pitchFamily="18" charset="0"/>
              </a:rPr>
              <a:t>Nếu là S em sẽ thực hiện mọi việc như thế nào?</a:t>
            </a:r>
          </a:p>
        </p:txBody>
      </p:sp>
      <p:sp>
        <p:nvSpPr>
          <p:cNvPr id="44" name="Rounded Rectangle 12">
            <a:extLst>
              <a:ext uri="{FF2B5EF4-FFF2-40B4-BE49-F238E27FC236}">
                <a16:creationId xmlns:a16="http://schemas.microsoft.com/office/drawing/2014/main" id="{4F04359D-4E0C-F751-1C17-DC9D1DB12ECC}"/>
              </a:ext>
            </a:extLst>
          </p:cNvPr>
          <p:cNvSpPr/>
          <p:nvPr/>
        </p:nvSpPr>
        <p:spPr>
          <a:xfrm>
            <a:off x="6431280" y="3838811"/>
            <a:ext cx="4867897" cy="549080"/>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3,4 - Tình huống 2</a:t>
            </a:r>
          </a:p>
        </p:txBody>
      </p:sp>
    </p:spTree>
    <p:extLst>
      <p:ext uri="{BB962C8B-B14F-4D97-AF65-F5344CB8AC3E}">
        <p14:creationId xmlns:p14="http://schemas.microsoft.com/office/powerpoint/2010/main" val="11684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arn(inVertical)">
                                      <p:cBhvr>
                                        <p:cTn id="26" dur="500"/>
                                        <p:tgtEl>
                                          <p:spTgt spid="4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animBg="1"/>
      <p:bldP spid="42" grpId="0" animBg="1"/>
      <p:bldP spid="43"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184501" y="501844"/>
            <a:ext cx="570619"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Rounded Rectangle 8">
            <a:extLst>
              <a:ext uri="{FF2B5EF4-FFF2-40B4-BE49-F238E27FC236}">
                <a16:creationId xmlns:a16="http://schemas.microsoft.com/office/drawing/2014/main" id="{C595BA0C-7D09-E0B1-D3DD-DB953B90ADBA}"/>
              </a:ext>
            </a:extLst>
          </p:cNvPr>
          <p:cNvSpPr/>
          <p:nvPr/>
        </p:nvSpPr>
        <p:spPr>
          <a:xfrm rot="2700000">
            <a:off x="856711" y="799375"/>
            <a:ext cx="2123253" cy="2201318"/>
          </a:xfrm>
          <a:prstGeom prst="roundRect">
            <a:avLst>
              <a:gd name="adj" fmla="val 9009"/>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ounded Rectangle 9">
            <a:extLst>
              <a:ext uri="{FF2B5EF4-FFF2-40B4-BE49-F238E27FC236}">
                <a16:creationId xmlns:a16="http://schemas.microsoft.com/office/drawing/2014/main" id="{0BB4B346-C2E9-7FA2-B3A6-EBF06DEC4097}"/>
              </a:ext>
            </a:extLst>
          </p:cNvPr>
          <p:cNvSpPr/>
          <p:nvPr/>
        </p:nvSpPr>
        <p:spPr>
          <a:xfrm rot="2740934">
            <a:off x="667104" y="806022"/>
            <a:ext cx="2135025" cy="2189046"/>
          </a:xfrm>
          <a:prstGeom prst="roundRect">
            <a:avLst>
              <a:gd name="adj" fmla="val 13876"/>
            </a:avLst>
          </a:prstGeom>
          <a:solidFill>
            <a:schemeClr val="bg1"/>
          </a:solidFill>
          <a:ln w="63500">
            <a:solidFill>
              <a:srgbClr val="008080"/>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chemeClr val="bg1"/>
              </a:solidFill>
              <a:latin typeface="Arial Narrow" panose="020B0606020202030204" pitchFamily="34" charset="0"/>
            </a:endParaRPr>
          </a:p>
        </p:txBody>
      </p:sp>
      <p:sp>
        <p:nvSpPr>
          <p:cNvPr id="7" name="Rectangle 6">
            <a:extLst>
              <a:ext uri="{FF2B5EF4-FFF2-40B4-BE49-F238E27FC236}">
                <a16:creationId xmlns:a16="http://schemas.microsoft.com/office/drawing/2014/main" id="{572B7297-97CA-53C4-E2D9-51C0A67D22DB}"/>
              </a:ext>
            </a:extLst>
          </p:cNvPr>
          <p:cNvSpPr/>
          <p:nvPr/>
        </p:nvSpPr>
        <p:spPr>
          <a:xfrm>
            <a:off x="609891" y="1021853"/>
            <a:ext cx="2400650" cy="141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600" b="1">
                <a:solidFill>
                  <a:srgbClr val="C00000"/>
                </a:solidFill>
                <a:latin typeface="Times New Roman" pitchFamily="18" charset="0"/>
                <a:cs typeface="Times New Roman" pitchFamily="18" charset="0"/>
              </a:rPr>
              <a:t>Tình huống 1</a:t>
            </a:r>
            <a:endParaRPr lang="vi-VN" altLang="ko-KR" sz="3600" b="1">
              <a:solidFill>
                <a:srgbClr val="C00000"/>
              </a:solidFill>
              <a:latin typeface="Times New Roman" pitchFamily="18" charset="0"/>
              <a:cs typeface="Times New Roman" pitchFamily="18" charset="0"/>
            </a:endParaRPr>
          </a:p>
        </p:txBody>
      </p:sp>
      <p:sp>
        <p:nvSpPr>
          <p:cNvPr id="8" name="Rounded Rectangle 23">
            <a:extLst>
              <a:ext uri="{FF2B5EF4-FFF2-40B4-BE49-F238E27FC236}">
                <a16:creationId xmlns:a16="http://schemas.microsoft.com/office/drawing/2014/main" id="{FDB67A53-2D04-9835-BFF6-266B13C289CC}"/>
              </a:ext>
            </a:extLst>
          </p:cNvPr>
          <p:cNvSpPr/>
          <p:nvPr/>
        </p:nvSpPr>
        <p:spPr>
          <a:xfrm>
            <a:off x="3529743" y="371068"/>
            <a:ext cx="7926549" cy="3057933"/>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609785-F9D0-CD29-1F5D-51BDDB3E60BE}"/>
              </a:ext>
            </a:extLst>
          </p:cNvPr>
          <p:cNvSpPr/>
          <p:nvPr/>
        </p:nvSpPr>
        <p:spPr>
          <a:xfrm>
            <a:off x="3747579" y="745872"/>
            <a:ext cx="7597404" cy="2308324"/>
          </a:xfrm>
          <a:prstGeom prst="rect">
            <a:avLst/>
          </a:prstGeom>
        </p:spPr>
        <p:txBody>
          <a:bodyPr wrap="square">
            <a:spAutoFit/>
          </a:bodyPr>
          <a:lstStyle/>
          <a:p>
            <a:pPr algn="just"/>
            <a:r>
              <a:rPr lang="vi-VN" sz="2400" i="1">
                <a:solidFill>
                  <a:srgbClr val="002060"/>
                </a:solidFill>
                <a:latin typeface="Cambria" pitchFamily="18" charset="0"/>
                <a:cs typeface="Times New Roman" pitchFamily="18" charset="0"/>
              </a:rPr>
              <a:t>P nên lập kế hoạch những việc cần làm trong một ngày theo thứ tự thời gian để đảm bảo không bỏ sót việc nhà và chăm sóc em được tốt nhất để bố mẹ yên tâm đi công tác. Ngày đầu có thể vất vả nhưng mọi việc sẽ vào nề nếp dần nên P không nên nản chí mà cần rút kinh nghiệm qua từng ngày để mọi việc dễ dàng hơn.</a:t>
            </a:r>
            <a:endParaRPr lang="en-US" sz="2400" i="1">
              <a:solidFill>
                <a:srgbClr val="002060"/>
              </a:solidFill>
              <a:latin typeface="Cambria" pitchFamily="18" charset="0"/>
              <a:cs typeface="Times New Roman" pitchFamily="18" charset="0"/>
            </a:endParaRPr>
          </a:p>
        </p:txBody>
      </p:sp>
      <p:sp>
        <p:nvSpPr>
          <p:cNvPr id="10" name="Rounded Rectangle 8">
            <a:extLst>
              <a:ext uri="{FF2B5EF4-FFF2-40B4-BE49-F238E27FC236}">
                <a16:creationId xmlns:a16="http://schemas.microsoft.com/office/drawing/2014/main" id="{6F908384-E5A7-00C7-0E92-FABEC4E2486D}"/>
              </a:ext>
            </a:extLst>
          </p:cNvPr>
          <p:cNvSpPr/>
          <p:nvPr/>
        </p:nvSpPr>
        <p:spPr>
          <a:xfrm rot="2700000">
            <a:off x="856711" y="3988889"/>
            <a:ext cx="2123253" cy="2201318"/>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9">
            <a:extLst>
              <a:ext uri="{FF2B5EF4-FFF2-40B4-BE49-F238E27FC236}">
                <a16:creationId xmlns:a16="http://schemas.microsoft.com/office/drawing/2014/main" id="{DD5725A5-B30F-7760-9DA9-C475497F4D84}"/>
              </a:ext>
            </a:extLst>
          </p:cNvPr>
          <p:cNvSpPr/>
          <p:nvPr/>
        </p:nvSpPr>
        <p:spPr>
          <a:xfrm rot="2740934">
            <a:off x="667104" y="3995536"/>
            <a:ext cx="2135025" cy="2189046"/>
          </a:xfrm>
          <a:prstGeom prst="roundRect">
            <a:avLst>
              <a:gd name="adj" fmla="val 13876"/>
            </a:avLst>
          </a:prstGeom>
          <a:solidFill>
            <a:schemeClr val="bg1"/>
          </a:solidFill>
          <a:ln w="63500">
            <a:solidFill>
              <a:schemeClr val="accent2">
                <a:lumMod val="75000"/>
              </a:schemeClr>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chemeClr val="bg1"/>
              </a:solidFill>
              <a:latin typeface="Arial Narrow" panose="020B0606020202030204" pitchFamily="34" charset="0"/>
            </a:endParaRPr>
          </a:p>
        </p:txBody>
      </p:sp>
      <p:sp>
        <p:nvSpPr>
          <p:cNvPr id="12" name="Rectangle 11">
            <a:extLst>
              <a:ext uri="{FF2B5EF4-FFF2-40B4-BE49-F238E27FC236}">
                <a16:creationId xmlns:a16="http://schemas.microsoft.com/office/drawing/2014/main" id="{837A6030-3F3D-DB1D-EB92-8390702B7C89}"/>
              </a:ext>
            </a:extLst>
          </p:cNvPr>
          <p:cNvSpPr/>
          <p:nvPr/>
        </p:nvSpPr>
        <p:spPr>
          <a:xfrm>
            <a:off x="609891" y="4211367"/>
            <a:ext cx="2400650" cy="141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600" b="1">
                <a:solidFill>
                  <a:srgbClr val="C00000"/>
                </a:solidFill>
                <a:latin typeface="Times New Roman" pitchFamily="18" charset="0"/>
                <a:cs typeface="Times New Roman" pitchFamily="18" charset="0"/>
              </a:rPr>
              <a:t>Tình huống 2</a:t>
            </a:r>
            <a:endParaRPr lang="vi-VN" altLang="ko-KR" sz="3600" b="1">
              <a:solidFill>
                <a:srgbClr val="C00000"/>
              </a:solidFill>
              <a:latin typeface="Times New Roman" pitchFamily="18" charset="0"/>
              <a:cs typeface="Times New Roman" pitchFamily="18" charset="0"/>
            </a:endParaRPr>
          </a:p>
        </p:txBody>
      </p:sp>
      <p:sp>
        <p:nvSpPr>
          <p:cNvPr id="13" name="Rounded Rectangle 23">
            <a:extLst>
              <a:ext uri="{FF2B5EF4-FFF2-40B4-BE49-F238E27FC236}">
                <a16:creationId xmlns:a16="http://schemas.microsoft.com/office/drawing/2014/main" id="{B61CFE6D-3705-F73A-3887-C5BAA95F7AA6}"/>
              </a:ext>
            </a:extLst>
          </p:cNvPr>
          <p:cNvSpPr/>
          <p:nvPr/>
        </p:nvSpPr>
        <p:spPr>
          <a:xfrm>
            <a:off x="3529743" y="3560582"/>
            <a:ext cx="7926549" cy="3057933"/>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B8B969-6A1B-5E1E-52A1-79C7BB259497}"/>
              </a:ext>
            </a:extLst>
          </p:cNvPr>
          <p:cNvSpPr/>
          <p:nvPr/>
        </p:nvSpPr>
        <p:spPr>
          <a:xfrm>
            <a:off x="3794684" y="3575064"/>
            <a:ext cx="7503195" cy="3046988"/>
          </a:xfrm>
          <a:prstGeom prst="rect">
            <a:avLst/>
          </a:prstGeom>
        </p:spPr>
        <p:txBody>
          <a:bodyPr wrap="square">
            <a:spAutoFit/>
          </a:bodyPr>
          <a:lstStyle/>
          <a:p>
            <a:pPr algn="just"/>
            <a:r>
              <a:rPr lang="vi-VN" sz="2400" i="1">
                <a:solidFill>
                  <a:srgbClr val="002060"/>
                </a:solidFill>
                <a:latin typeface="Cambria" pitchFamily="18" charset="0"/>
                <a:cs typeface="Times New Roman" pitchFamily="18" charset="0"/>
              </a:rPr>
              <a:t>Nhiệm vụ học tập của nhóm là việc quan trọng S cần ưu tiên hoàn thành trước vì có thể nhiệm vụ giao cho S ảnh hưởng đến tiến độ của các thành viên khác. S có thể sắp xếp hoàn thành bài tập của nhóm trước vào tối thứ 6, sau đó xen kẽ dọn dẹp nhà cửa vào chiều thứ bảy và chiều chủ nhật. Như vậy, trong 2 ngày cuối tuần, S có thể hoàn thành các nhiệm vụ và cam kết nếu S tập trung thời gian và sức lực, nghiêm túc làm việc.</a:t>
            </a:r>
          </a:p>
        </p:txBody>
      </p:sp>
    </p:spTree>
    <p:extLst>
      <p:ext uri="{BB962C8B-B14F-4D97-AF65-F5344CB8AC3E}">
        <p14:creationId xmlns:p14="http://schemas.microsoft.com/office/powerpoint/2010/main" val="23348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sp>
        <p:nvSpPr>
          <p:cNvPr id="7" name="TextBox 6">
            <a:extLst>
              <a:ext uri="{FF2B5EF4-FFF2-40B4-BE49-F238E27FC236}">
                <a16:creationId xmlns:a16="http://schemas.microsoft.com/office/drawing/2014/main" id="{71623061-6B04-1F9F-5A9B-A2C27202D1D8}"/>
              </a:ext>
            </a:extLst>
          </p:cNvPr>
          <p:cNvSpPr txBox="1"/>
          <p:nvPr/>
        </p:nvSpPr>
        <p:spPr>
          <a:xfrm>
            <a:off x="1492965" y="6293"/>
            <a:ext cx="9398129" cy="892552"/>
          </a:xfrm>
          <a:prstGeom prst="rect">
            <a:avLst/>
          </a:prstGeom>
          <a:noFill/>
        </p:spPr>
        <p:txBody>
          <a:bodyPr wrap="square" rtlCol="0">
            <a:spAutoFit/>
          </a:bodyPr>
          <a:lstStyle/>
          <a:p>
            <a:pPr algn="ctr"/>
            <a:r>
              <a:rPr lang="vi-VN" sz="2600" b="1">
                <a:solidFill>
                  <a:schemeClr val="bg1"/>
                </a:solidFill>
                <a:latin typeface="Cambria" pitchFamily="18" charset="0"/>
                <a:cs typeface="Arial" panose="020B0604020202020204" pitchFamily="34" charset="0"/>
              </a:rPr>
              <a:t>Hoạt động 3: Chia sẻ suy nghĩ của em về khả năng thích ứng với sự thay đổi của bản thân</a:t>
            </a:r>
          </a:p>
        </p:txBody>
      </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sp>
        <p:nvSpPr>
          <p:cNvPr id="20" name="Freeform 6">
            <a:extLst>
              <a:ext uri="{FF2B5EF4-FFF2-40B4-BE49-F238E27FC236}">
                <a16:creationId xmlns:a16="http://schemas.microsoft.com/office/drawing/2014/main" id="{990B3D7D-317B-ED9B-025B-D13BC00B571F}"/>
              </a:ext>
            </a:extLst>
          </p:cNvPr>
          <p:cNvSpPr/>
          <p:nvPr/>
        </p:nvSpPr>
        <p:spPr>
          <a:xfrm>
            <a:off x="3226274" y="557231"/>
            <a:ext cx="8239841" cy="5437044"/>
          </a:xfrm>
          <a:custGeom>
            <a:avLst/>
            <a:gdLst/>
            <a:ahLst/>
            <a:cxnLst/>
            <a:rect l="l" t="t" r="r" b="b"/>
            <a:pathLst>
              <a:path w="15596249" h="8188031">
                <a:moveTo>
                  <a:pt x="0" y="0"/>
                </a:moveTo>
                <a:lnTo>
                  <a:pt x="15596250" y="0"/>
                </a:lnTo>
                <a:lnTo>
                  <a:pt x="15596250" y="8188030"/>
                </a:lnTo>
                <a:lnTo>
                  <a:pt x="0" y="8188030"/>
                </a:lnTo>
                <a:lnTo>
                  <a:pt x="0" y="0"/>
                </a:lnTo>
                <a:close/>
              </a:path>
            </a:pathLst>
          </a:custGeom>
          <a:blipFill>
            <a:blip r:embed="rId7">
              <a:duotone>
                <a:schemeClr val="accent6">
                  <a:shade val="45000"/>
                  <a:satMod val="135000"/>
                </a:schemeClr>
                <a:prstClr val="white"/>
              </a:duotone>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21" name="Picture 20">
            <a:extLst>
              <a:ext uri="{FF2B5EF4-FFF2-40B4-BE49-F238E27FC236}">
                <a16:creationId xmlns:a16="http://schemas.microsoft.com/office/drawing/2014/main" id="{3441FDD8-2149-21D2-D9AD-61913546A17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48761" y="2358355"/>
            <a:ext cx="5053975" cy="3910824"/>
          </a:xfrm>
          <a:prstGeom prst="rect">
            <a:avLst/>
          </a:prstGeom>
        </p:spPr>
      </p:pic>
      <p:sp>
        <p:nvSpPr>
          <p:cNvPr id="22" name="Rectangle 21">
            <a:extLst>
              <a:ext uri="{FF2B5EF4-FFF2-40B4-BE49-F238E27FC236}">
                <a16:creationId xmlns:a16="http://schemas.microsoft.com/office/drawing/2014/main" id="{EE360ACE-75A3-2A0F-9273-008BDCFAFD0C}"/>
              </a:ext>
            </a:extLst>
          </p:cNvPr>
          <p:cNvSpPr/>
          <p:nvPr/>
        </p:nvSpPr>
        <p:spPr>
          <a:xfrm>
            <a:off x="4837174" y="2572459"/>
            <a:ext cx="5304977"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3200" b="1" i="1">
                <a:solidFill>
                  <a:schemeClr val="bg2">
                    <a:lumMod val="10000"/>
                  </a:schemeClr>
                </a:solidFill>
                <a:latin typeface="Cambria" pitchFamily="18" charset="0"/>
                <a:cs typeface="Times New Roman" pitchFamily="18" charset="0"/>
              </a:rPr>
              <a:t>Chia sẻ cảm xúc của em khi thực hiện được công việc theo kế hoạch, tuân thủ thời gian và cam kết đề ra.</a:t>
            </a:r>
          </a:p>
        </p:txBody>
      </p:sp>
    </p:spTree>
    <p:extLst>
      <p:ext uri="{BB962C8B-B14F-4D97-AF65-F5344CB8AC3E}">
        <p14:creationId xmlns:p14="http://schemas.microsoft.com/office/powerpoint/2010/main" val="227802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909E94-93CF-249D-1370-68B197B5A11B}"/>
              </a:ext>
            </a:extLst>
          </p:cNvPr>
          <p:cNvSpPr/>
          <p:nvPr/>
        </p:nvSpPr>
        <p:spPr>
          <a:xfrm>
            <a:off x="3775790" y="592165"/>
            <a:ext cx="8111410" cy="892552"/>
          </a:xfrm>
          <a:prstGeom prst="rect">
            <a:avLst/>
          </a:prstGeom>
        </p:spPr>
        <p:txBody>
          <a:bodyPr wrap="square">
            <a:spAutoFit/>
          </a:bodyPr>
          <a:lstStyle/>
          <a:p>
            <a:pPr algn="just"/>
            <a:r>
              <a:rPr lang="vi-VN" sz="26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Con người luôn có ý thức muốn giữ uy tín, hình ảnh của cá nhân</a:t>
            </a:r>
            <a:endParaRPr lang="en-US" sz="2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Sun 2">
            <a:extLst>
              <a:ext uri="{FF2B5EF4-FFF2-40B4-BE49-F238E27FC236}">
                <a16:creationId xmlns:a16="http://schemas.microsoft.com/office/drawing/2014/main" id="{D0C725E8-EDC4-4F90-2F2C-06F90B3978F2}"/>
              </a:ext>
            </a:extLst>
          </p:cNvPr>
          <p:cNvSpPr/>
          <p:nvPr/>
        </p:nvSpPr>
        <p:spPr>
          <a:xfrm>
            <a:off x="3074253" y="779263"/>
            <a:ext cx="625934" cy="504021"/>
          </a:xfrm>
          <a:prstGeom prst="su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600" b="1" i="1">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FB2EC86-E19A-F248-B4F0-456583828503}"/>
              </a:ext>
            </a:extLst>
          </p:cNvPr>
          <p:cNvSpPr/>
          <p:nvPr/>
        </p:nvSpPr>
        <p:spPr>
          <a:xfrm>
            <a:off x="3775790" y="2040982"/>
            <a:ext cx="8111410" cy="892552"/>
          </a:xfrm>
          <a:prstGeom prst="rect">
            <a:avLst/>
          </a:prstGeom>
        </p:spPr>
        <p:txBody>
          <a:bodyPr wrap="square">
            <a:spAutoFit/>
          </a:bodyPr>
          <a:lstStyle/>
          <a:p>
            <a:pPr algn="just"/>
            <a:r>
              <a:rPr lang="vi-VN" sz="26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Lòng tự trọng cao (không muốn bị nhắc nhở, bị phê bình, bị trách móc,...)</a:t>
            </a:r>
            <a:endParaRPr lang="en-US" sz="2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Sun 6">
            <a:extLst>
              <a:ext uri="{FF2B5EF4-FFF2-40B4-BE49-F238E27FC236}">
                <a16:creationId xmlns:a16="http://schemas.microsoft.com/office/drawing/2014/main" id="{5F678C26-8AAE-1E82-5F32-F820C24B1CB0}"/>
              </a:ext>
            </a:extLst>
          </p:cNvPr>
          <p:cNvSpPr/>
          <p:nvPr/>
        </p:nvSpPr>
        <p:spPr>
          <a:xfrm>
            <a:off x="3074253" y="2211932"/>
            <a:ext cx="625934" cy="504021"/>
          </a:xfrm>
          <a:prstGeom prst="su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600" b="1" i="1">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E96E85A-7A17-8018-3FF7-D63EDA709374}"/>
              </a:ext>
            </a:extLst>
          </p:cNvPr>
          <p:cNvSpPr/>
          <p:nvPr/>
        </p:nvSpPr>
        <p:spPr>
          <a:xfrm>
            <a:off x="3765630" y="3457285"/>
            <a:ext cx="8111410" cy="1292662"/>
          </a:xfrm>
          <a:prstGeom prst="rect">
            <a:avLst/>
          </a:prstGeom>
        </p:spPr>
        <p:txBody>
          <a:bodyPr wrap="square">
            <a:spAutoFit/>
          </a:bodyPr>
          <a:lstStyle/>
          <a:p>
            <a:pPr algn="just"/>
            <a:r>
              <a:rPr lang="vi-VN" sz="26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Hình thành thói quen tốt là luôn giữ lời hứa nên khi không thực hiện đúng cam kết, bản thân sẽ day dứt, khó chịu.</a:t>
            </a:r>
          </a:p>
        </p:txBody>
      </p:sp>
      <p:sp>
        <p:nvSpPr>
          <p:cNvPr id="9" name="Sun 8">
            <a:extLst>
              <a:ext uri="{FF2B5EF4-FFF2-40B4-BE49-F238E27FC236}">
                <a16:creationId xmlns:a16="http://schemas.microsoft.com/office/drawing/2014/main" id="{D5263B09-7ADE-2A0A-92A2-DBE17325904F}"/>
              </a:ext>
            </a:extLst>
          </p:cNvPr>
          <p:cNvSpPr/>
          <p:nvPr/>
        </p:nvSpPr>
        <p:spPr>
          <a:xfrm>
            <a:off x="3074253" y="3644383"/>
            <a:ext cx="625934" cy="504021"/>
          </a:xfrm>
          <a:prstGeom prst="su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600" b="1" i="1">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0E64C4E-6908-290B-2F53-9EF7EFCF13CC}"/>
              </a:ext>
            </a:extLst>
          </p:cNvPr>
          <p:cNvSpPr/>
          <p:nvPr/>
        </p:nvSpPr>
        <p:spPr>
          <a:xfrm>
            <a:off x="3775790" y="5088982"/>
            <a:ext cx="8111410" cy="892552"/>
          </a:xfrm>
          <a:prstGeom prst="rect">
            <a:avLst/>
          </a:prstGeom>
        </p:spPr>
        <p:txBody>
          <a:bodyPr wrap="square">
            <a:spAutoFit/>
          </a:bodyPr>
          <a:lstStyle/>
          <a:p>
            <a:pPr algn="just"/>
            <a:r>
              <a:rPr lang="vi-VN" sz="26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Mong muốn người khác được vui khi mình thực hiện đúng cam kết.</a:t>
            </a:r>
          </a:p>
        </p:txBody>
      </p:sp>
      <p:sp>
        <p:nvSpPr>
          <p:cNvPr id="11" name="Sun 10">
            <a:extLst>
              <a:ext uri="{FF2B5EF4-FFF2-40B4-BE49-F238E27FC236}">
                <a16:creationId xmlns:a16="http://schemas.microsoft.com/office/drawing/2014/main" id="{B80CB5C0-B23A-59C2-3266-FDA5689EB95C}"/>
              </a:ext>
            </a:extLst>
          </p:cNvPr>
          <p:cNvSpPr/>
          <p:nvPr/>
        </p:nvSpPr>
        <p:spPr>
          <a:xfrm>
            <a:off x="3074253" y="5270092"/>
            <a:ext cx="625934" cy="504021"/>
          </a:xfrm>
          <a:prstGeom prst="su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600" b="1" i="1">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52645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7" grpId="0" animBg="1"/>
      <p:bldP spid="8" grpId="0"/>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ack border and a black background with a black border and a black background with a black border and a black background with a black border and a yellow and green border with&#10;&#10;Description automatically generated with medium confidence">
            <a:extLst>
              <a:ext uri="{FF2B5EF4-FFF2-40B4-BE49-F238E27FC236}">
                <a16:creationId xmlns:a16="http://schemas.microsoft.com/office/drawing/2014/main" id="{664A913C-ABE3-CB7D-7DD9-9BC1BC815734}"/>
              </a:ext>
            </a:extLst>
          </p:cNvPr>
          <p:cNvPicPr>
            <a:picLocks noChangeAspect="1"/>
          </p:cNvPicPr>
          <p:nvPr/>
        </p:nvPicPr>
        <p:blipFill>
          <a:blip r:embed="rId2"/>
          <a:stretch>
            <a:fillRect/>
          </a:stretch>
        </p:blipFill>
        <p:spPr>
          <a:xfrm>
            <a:off x="-595344" y="-74770"/>
            <a:ext cx="13092144" cy="693277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B1CB3C-26CF-2A2C-F897-682BF60F6973}"/>
              </a:ext>
            </a:extLst>
          </p:cNvPr>
          <p:cNvSpPr/>
          <p:nvPr/>
        </p:nvSpPr>
        <p:spPr>
          <a:xfrm>
            <a:off x="3660246" y="1772939"/>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i="1">
                <a:solidFill>
                  <a:srgbClr val="C00000"/>
                </a:solidFill>
                <a:latin typeface="Cambria" pitchFamily="18" charset="0"/>
                <a:cs typeface="Times New Roman" pitchFamily="18" charset="0"/>
              </a:rPr>
              <a:t>NHIỆM VỤ 6</a:t>
            </a:r>
            <a:endParaRPr lang="vi-VN" sz="4000" b="1" i="1">
              <a:solidFill>
                <a:srgbClr val="C00000"/>
              </a:solidFill>
              <a:latin typeface="Cambria" pitchFamily="18" charset="0"/>
              <a:cs typeface="Times New Roman" pitchFamily="18" charset="0"/>
            </a:endParaRPr>
          </a:p>
        </p:txBody>
      </p:sp>
      <p:sp>
        <p:nvSpPr>
          <p:cNvPr id="4" name="Rectangle 3">
            <a:extLst>
              <a:ext uri="{FF2B5EF4-FFF2-40B4-BE49-F238E27FC236}">
                <a16:creationId xmlns:a16="http://schemas.microsoft.com/office/drawing/2014/main" id="{2E14BE4C-3DCB-E2CF-9FE2-28F46EE7C540}"/>
              </a:ext>
            </a:extLst>
          </p:cNvPr>
          <p:cNvSpPr/>
          <p:nvPr/>
        </p:nvSpPr>
        <p:spPr>
          <a:xfrm>
            <a:off x="3219268" y="2918858"/>
            <a:ext cx="5312486"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4500" b="1">
                <a:solidFill>
                  <a:schemeClr val="tx1">
                    <a:lumMod val="95000"/>
                    <a:lumOff val="5000"/>
                  </a:schemeClr>
                </a:solidFill>
                <a:latin typeface="Cambria" pitchFamily="18" charset="0"/>
                <a:cs typeface="Times New Roman" pitchFamily="18" charset="0"/>
              </a:rPr>
              <a:t>Sống và làm việc theo pháp luật</a:t>
            </a:r>
          </a:p>
        </p:txBody>
      </p:sp>
      <p:pic>
        <p:nvPicPr>
          <p:cNvPr id="5122" name="Picture 2">
            <a:extLst>
              <a:ext uri="{FF2B5EF4-FFF2-40B4-BE49-F238E27FC236}">
                <a16:creationId xmlns:a16="http://schemas.microsoft.com/office/drawing/2014/main" id="{55E6A704-1A70-23D8-5FB1-6F5E63FA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118" y="3505541"/>
            <a:ext cx="3576962" cy="342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6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4550</TotalTime>
  <Words>2258</Words>
  <Application>Microsoft Office PowerPoint</Application>
  <PresentationFormat>Màn hình rộng</PresentationFormat>
  <Paragraphs>81</Paragraphs>
  <Slides>15</Slides>
  <Notes>1</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15</vt:i4>
      </vt:variant>
    </vt:vector>
  </HeadingPairs>
  <TitlesOfParts>
    <vt:vector size="24" baseType="lpstr">
      <vt:lpstr>Calibri</vt:lpstr>
      <vt:lpstr>Times New Roman</vt:lpstr>
      <vt:lpstr>Arial Narrow</vt:lpstr>
      <vt:lpstr>Wingdings</vt:lpstr>
      <vt:lpstr>Calibri Light</vt:lpstr>
      <vt:lpstr>Cambria</vt:lpstr>
      <vt:lpstr>Arial</vt:lpstr>
      <vt:lpstr>Book Antiqua</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278</cp:revision>
  <dcterms:created xsi:type="dcterms:W3CDTF">2018-05-10T00:06:18Z</dcterms:created>
  <dcterms:modified xsi:type="dcterms:W3CDTF">2024-10-31T12:02:33Z</dcterms:modified>
</cp:coreProperties>
</file>